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4"/>
    <p:sldMasterId id="2147483648" r:id="rId5"/>
    <p:sldMasterId id="2147483660" r:id="rId6"/>
  </p:sldMasterIdLst>
  <p:notesMasterIdLst>
    <p:notesMasterId r:id="rId33"/>
  </p:notesMasterIdLst>
  <p:sldIdLst>
    <p:sldId id="256" r:id="rId7"/>
    <p:sldId id="384" r:id="rId8"/>
    <p:sldId id="385" r:id="rId9"/>
    <p:sldId id="376" r:id="rId10"/>
    <p:sldId id="348" r:id="rId11"/>
    <p:sldId id="288" r:id="rId12"/>
    <p:sldId id="330" r:id="rId13"/>
    <p:sldId id="333" r:id="rId14"/>
    <p:sldId id="368" r:id="rId15"/>
    <p:sldId id="355" r:id="rId16"/>
    <p:sldId id="264" r:id="rId17"/>
    <p:sldId id="358" r:id="rId18"/>
    <p:sldId id="359" r:id="rId19"/>
    <p:sldId id="360" r:id="rId20"/>
    <p:sldId id="323" r:id="rId21"/>
    <p:sldId id="324" r:id="rId22"/>
    <p:sldId id="326" r:id="rId23"/>
    <p:sldId id="325" r:id="rId24"/>
    <p:sldId id="370" r:id="rId25"/>
    <p:sldId id="321" r:id="rId26"/>
    <p:sldId id="386" r:id="rId27"/>
    <p:sldId id="357" r:id="rId28"/>
    <p:sldId id="327" r:id="rId29"/>
    <p:sldId id="314" r:id="rId30"/>
    <p:sldId id="382" r:id="rId31"/>
    <p:sldId id="38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Yi (Asst Prof), SCSE" initials="LS" lastIdx="3" clrIdx="0">
    <p:extLst>
      <p:ext uri="{19B8F6BF-5375-455C-9EA6-DF929625EA0E}">
        <p15:presenceInfo xmlns:p15="http://schemas.microsoft.com/office/powerpoint/2012/main" userId="S::yi_li@staff.main.ntu.edu.sg::09c2fa97-d5f8-4539-8b60-ed79c2a3d0c9" providerId="AD"/>
      </p:ext>
    </p:extLst>
  </p:cmAuthor>
  <p:cmAuthor id="2" name="Li, Yi" initials="YL" lastIdx="2" clrIdx="1">
    <p:extLst>
      <p:ext uri="{19B8F6BF-5375-455C-9EA6-DF929625EA0E}">
        <p15:presenceInfo xmlns:p15="http://schemas.microsoft.com/office/powerpoint/2012/main" userId="Li, Y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4585C4"/>
    <a:srgbClr val="D9D9D9"/>
    <a:srgbClr val="4472C4"/>
    <a:srgbClr val="BABABA"/>
    <a:srgbClr val="912F6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64168A-86F4-C167-A12D-25147C691A20}" v="45" dt="2022-11-14T08:15:56.731"/>
    <p1510:client id="{7E1AACB5-48D0-4895-83BC-9C94BEA538A8}" v="5" dt="2022-11-13T04:57:51.732"/>
    <p1510:client id="{7F859267-7F04-D377-8FF5-AC8C7EA0074D}" v="3" dt="2022-11-14T08:04:43.254"/>
    <p1510:client id="{A77DA332-FDE4-3501-ACE6-B191BFF850A0}" v="15" dt="2022-11-15T06:45:29.670"/>
    <p1510:client id="{D120FEBE-BCC2-EFA2-107C-842650649DD7}" v="123" dt="2022-11-15T03:35:22.418"/>
    <p1510:client id="{F73D0DF1-FBAC-5D57-8A0D-BA1C7D624F71}" v="2" dt="2022-11-14T06:29:32.6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319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DBBA3-2837-484E-AF55-A983113110B8}" type="datetimeFigureOut">
              <a:rPr lang="zh-CN" altLang="en-US" smtClean="0"/>
              <a:t>2022/11/14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B9E66-9FCA-4B16-99E2-ACF0E59262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398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Hello, everyone, my name is Liu Ye, from Nanyang Technological University, Singapore.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Today I will present our work on automated verification of smart contract fairness.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a collaboration work with Yi LI, Shang-Wei Lin and Rong Zhao from NTU.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07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verification on the fairness properties can be illustrated by the figure.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four fairness properties. Their definitions are detailed in the paper.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we focus on checking collusion among two players for simplicity.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Specifically, given a smart contract, our goal is to develop an automatic checker to verify fairness properties.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verification result either indicates the contract is unfair through some counterexamples or fair using bounded property checking or unbounded verification.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 will show how we achieve the goal.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201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our fairness verification framework, called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three main stages: model construction, property checking, and fairness proof.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takes the smart contract code, fairness property to be checked, and invariant templates as the inputs.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symbolic execution technique and bounded property checking to try to find counterexamples.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explore the loop invariants to prove fairness property if there are no counterexamples in our checking. 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1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first stage, we have a smart contract, given fairness property, we instrument the K-players environment into the smart contract.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get a harness program,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we use symbolic execution to execute this harness program.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symbolic paths will be synthesized to construct the bounded mechanism model through SMT encoding.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reason why we use the K-players environment is that many unfair smart contracts can be revealed using a small number of players. 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642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this stage, we perform property checking on the bounded model.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will check specific fairness properties.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we find counterexamples, the contract is unfair.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Otherwise, there will be some positive examples to help us prove the fairness property.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799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the last stage, we use invariant techniques to prove the fairness property.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Among the predefined invariant templates, we can identify the invariant candidate from the positive examples.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Dafny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verify if these invariant candidates hold.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invariants exist, we can check the conditions of fairness property and then prove it. 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Once proved, the contract is fair. Otherwise, the fairness remains unknown.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rest slides, I will show our implementation of the framework.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494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evaluate our framework,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on 12 real world auction smart contracts.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basic setting is 3-player mechanism models.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found there are 8 contracts do not meet any of our fairness properties and 4 contracts meet some properties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53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the time used in property checking is very small, around 0.1 second for these 3-player mechanism models.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study the efficiency of property checking,  we expanded our evaluation on mechanism models of more than 3 players.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5372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increased the bidder number from 3 to 8.  We found the property checking time increases slightly.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Generally, checking time is less than one second. This indicates our property checking is efficient.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643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/>
                <a:ea typeface="等线"/>
                <a:cs typeface="Arial"/>
              </a:rPr>
              <a:t>We also observed the time used to extract the mechanism model. We found the extraction time increased nearly exponentially.</a:t>
            </a:r>
            <a:r>
              <a:rPr lang="en-US" altLang="zh-CN" sz="1800">
                <a:solidFill>
                  <a:srgbClr val="000000"/>
                </a:solidFill>
                <a:latin typeface="Arial"/>
                <a:ea typeface="等线"/>
                <a:cs typeface="Arial"/>
              </a:rPr>
              <a:t> </a:t>
            </a:r>
            <a:endParaRPr lang="en-US" altLang="zh-CN" sz="1800" b="0" i="0" u="none" strike="noStrike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/>
                <a:ea typeface="等线"/>
                <a:cs typeface="Arial"/>
              </a:rPr>
              <a:t>Therefore, fairness checking does not work for a large number of players. Which requires us to use invariants techniques to prove fairness property.</a:t>
            </a:r>
            <a:endParaRPr lang="en-US">
              <a:latin typeface="Arial"/>
              <a:ea typeface="等线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041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our evaluation to prove fairness properties of four contracts that meet some properties.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3 contracts, we found the invariants and proved their fairness properties.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Due to the lack of invariants,  one contract is unknown regarding the fairness property.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future, users can provide other feasible invariant templates to enhance the proof ability of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FairCon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76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Blockchain is a distributed ledger technology, which is maintained and shared by a peer-2-peer network.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 contracts are self-enforcing and self-executed computer programs on blockchain platform.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users can interact with smart contracts by sending transactions. The transaction execution result will be stored </a:t>
            </a:r>
            <a:r>
              <a:rPr lang="en-GB" sz="180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the blockchain and remain immutable, which makes smart contracts suitable for </a:t>
            </a:r>
            <a:r>
              <a:rPr lang="en-GB" sz="1800" b="0" i="0" u="none" strike="noStrike" err="1">
                <a:solidFill>
                  <a:srgbClr val="000000"/>
                </a:solidFill>
                <a:effectLst/>
                <a:latin typeface="Arial"/>
                <a:cs typeface="Arial"/>
              </a:rPr>
              <a:t>trustless</a:t>
            </a:r>
            <a:r>
              <a:rPr lang="en-GB" sz="1800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scenarios.</a:t>
            </a:r>
            <a:endParaRPr lang="en-GB" b="0">
              <a:effectLst/>
              <a:latin typeface="Arial"/>
              <a:cs typeface="Arial"/>
            </a:endParaRPr>
          </a:p>
          <a:p>
            <a:br>
              <a:rPr lang="en-GB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217D-584B-47C1-85D2-814254B81F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412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conclude, in this work, we aim to automatically verify the fairness properties of smart contracts.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are four fairness properties related to mechanism theory.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bounded property checking to try to find counterexamples against fairness properties and loop invariants to prove fairness properties.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And, our work can be extended by introducing more invariant templates or fairness properties.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52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mechanism is a set of decision rules that generate outcomes.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Smart Contract also defines a set of rules inside functions to decide what users can get.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easily map smart contracts into mechanisms.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 mechanism. users will be required to take some action as input. The mechanism will generate the outcome based on the input.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for the outcome, there exists an allocation function to show who is the winner and a transfer function to calculate how much the users pay.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Usually, only the winner should pay the money.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007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identify the mechanism components in smart contracts.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take the message sender as the individual, and the message value is the price of the auction.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also take the highest bidder as the allocation and highest bid as the auction clear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outcome rule is the bid function.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see how to analyze the mechanism model of smart contracts.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62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3-players mechanism model of smart contract.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model, there are three bidders: message sender 1, 2, 3 and different bid prices: message value 1, 2, 3.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the assume keyword to represent the condition rule in the bid function. 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rule is the latecomer's bid price is 1 dollar more than the previous one.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model also shows the allocation is awarded to the bidder with the highest bid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payment is the highest bid price. Based on the mechanism model, we can check our fairness properties.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Take truthfulness as an example. We have two different bid price settings.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first setting, all bidders are truthful since their bid prices are equal to their valuations.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second setting, only the third bidder is untruthful.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get a truthfulness formula using SMT encoding. 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Briefly, this is an assertion that the difference between valuation and price of truthful setting must be no less than that of untruthful setting.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can use any SMT solver to check this formula.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find counterexamples so that truthfulness doesn’t hold for this contract.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Further, if the properties of smart contracts need proving, we should work on unbounded mechanism models.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572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loop invariants to direct the fairness property proof on unbounded models.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have three invariants. One for allocation function, the other two are for pricing function.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Topbidder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means the winner is the bidder with the highest bid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First-Price means the winner should pay the highest bid price.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Second-Price means the winner should pay the second highest bid price.</a:t>
            </a:r>
            <a:endParaRPr lang="en-US" altLang="zh-CN" b="0">
              <a:effectLst/>
            </a:endParaRP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use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Dafny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verify the invariants candidates on smart contracts. If invariants exist, we can prove the fairness property straightforward.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some cases, invariants are missing, so the contract’s fairness is unknown. </a:t>
            </a:r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35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>
                <a:effectLst/>
                <a:latin typeface="Source Serif Pro"/>
                <a:ea typeface="Source Serif Pro"/>
              </a:rPr>
              <a:t>Show an example. 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Let’s suppose Alice want to buy a car from Bob.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This figure indicates the difference between a traditional contract and a smart contract.</a:t>
            </a:r>
            <a:r>
              <a:rPr lang="en-GB">
                <a:latin typeface="Source Serif Pro"/>
                <a:ea typeface="Source Serif Pro"/>
              </a:rPr>
              <a:t> 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In traditional way, Alice and Bob need to make a paper contract.</a:t>
            </a:r>
            <a:r>
              <a:rPr lang="en-GB">
                <a:latin typeface="Source Serif Pro"/>
                <a:ea typeface="Source Serif Pro"/>
              </a:rPr>
              <a:t> 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The paper contract will be enforced and executed by trusted third parties to complete the car ownership transfer from Bob to Alice.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This process is usually slow and additional cost, e.g., transaction fee, need to pay the third parties.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However, in smart contracts,</a:t>
            </a:r>
            <a:r>
              <a:rPr lang="en-GB">
                <a:latin typeface="Source Serif Pro"/>
                <a:ea typeface="Source Serif Pro"/>
              </a:rPr>
              <a:t>  we</a:t>
            </a:r>
            <a:r>
              <a:rPr lang="en-GB" b="0" i="0">
                <a:effectLst/>
                <a:latin typeface="Source Serif Pro"/>
                <a:ea typeface="Source Serif Pro"/>
              </a:rPr>
              <a:t> don’t need to trust a third party.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Users write their agreed terms into smart contracts.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Smart contracts are self-enforcing and self-executed to complete such car selling and buying process.</a:t>
            </a:r>
          </a:p>
          <a:p>
            <a:r>
              <a:rPr lang="en-GB" b="0" i="0">
                <a:effectLst/>
                <a:latin typeface="Source Serif Pro"/>
                <a:ea typeface="Source Serif Pro"/>
              </a:rPr>
              <a:t>Blockchain guarantees the transparency and integrity of this happened transaction, so that no body can cheat each other in this process.</a:t>
            </a:r>
            <a:endParaRPr lang="en-US">
              <a:latin typeface="Source Serif Pro"/>
              <a:ea typeface="Source Serif Pro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89217D-584B-47C1-85D2-814254B81F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9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are a lot of Fairness issues related to smart contracts. 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most infamous one is the Ponzi scheme, A Ponzi scheme is a form of fraud that lures investors and pays to earlier investors with funds from more recent investors. 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Ponzi Schemes have been widely observed on Ethereum Smart Contract. 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Collusion in Smart Contract also poses threat to smart contract fairness.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Many believe smart contracts can be used to prevent crime, especially government corruption. 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use cases may have fairness issues.</a:t>
            </a:r>
          </a:p>
          <a:p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public procurement auctions and electronic voting are very vulnerable to collusion. </a:t>
            </a:r>
            <a:endParaRPr lang="en-US" altLang="zh-CN">
              <a:ea typeface="等线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85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the remaining part of the talk, I will demonstrate some fairness issues of smart contracts with a motivating example.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Then, present the fairness verification framework and our evaluation results.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566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 real world auction contract, </a:t>
            </a:r>
            <a:r>
              <a:rPr lang="en-US" altLang="zh-CN" sz="1800" b="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CryptoRomeAuction</a:t>
            </a: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implements an open auction -- the highest bidder wins the auction and the late comers can win if they bid one dollar more than the highest bid.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three bidders A, B, C; they have different valuation on the auction item before the start of bidding.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Bidding ends after a certain time period, and someone wins the auction and pays the winning price. 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968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Now, User A bids 3 dollars.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do that, the user first calls the bid function;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the condition rule inside the function will be checked.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Since the condition failed,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next statement will be executed.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end, the contract updates the highest bidder to user A, highest bid to 3 dollar.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Similarly, user B, and user C can bid and update the variables: highest bidder and highest bid accordingly.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B bids 4 dollar to the auction and user C bids 6 dollar.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 user C wins the auction and pays 6 dollar as the auction clear price.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user C can pay less money to win the auction.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161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user C is untruthful, C bids less than his valuation on the auction.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 C wins the auction. And only pay 5 dollar.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Moreover, the worst case is that user C colludes with user B, now user B bids 0 dollar, user C bids 4 dollar.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Finally, user C will win the auction but pay much less, at 4 dollar. </a:t>
            </a:r>
            <a:endParaRPr lang="en-US" altLang="zh-CN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Apparently, these behaviors are not fair for user A, who acts honestly.</a:t>
            </a:r>
            <a:endParaRPr lang="en-US" altLang="zh-CN" b="0">
              <a:effectLst/>
            </a:endParaRPr>
          </a:p>
          <a:p>
            <a:br>
              <a:rPr lang="en-US" altLang="zh-CN"/>
            </a:b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B9E66-9FCA-4B16-99E2-ACF0E59262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35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B4E11-002C-4150-83E6-57C81E17889F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78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1A6A2-D051-4DC6-99D1-3E1D40FFF359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94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0546F-3CBB-4885-B97E-84C71AC05A1B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410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4BD638-DF0B-4928-A59D-828CE4567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04E227-F331-4E8D-930E-9D8534D5F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83D506-48DC-4A83-BA82-1C5A1915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620B-EC91-4179-8E23-A908C65F3C05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D40EAE-2750-4D5A-8507-180E3643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35D19A-F468-4FD8-AB21-04A3C8FEB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77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DBA8CA-A98F-447D-BBBD-B8FAEA08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2F6D4-E1E9-4DD6-BDE7-EE1F6E5EF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9F825-7645-4EAE-83C7-AA85C21BC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04874-AF31-4A67-95D8-627312C1521A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D44BE45-D05E-4CE7-A216-2C57BEE16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C6A2DF-C5FE-4B5A-A231-187156D2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3227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14AB8-8776-433E-9E47-4CE9D37D0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D6C270-176E-486B-9525-2D2E1D5B4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226AF0-CD15-40E3-AEB5-A9A87B22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1BA66-1A63-4C6B-8BD5-C5B04DE3D018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7EDF4-739A-4DD5-A373-BD70B3C7B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9B77C0-4E1C-4B83-91C4-69245D5B7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340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AADA4-C177-4BEF-877C-053A1610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4D4DFF-6564-40EE-A200-0384FBD084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B81630-3D4D-4C08-816F-EA712C0C5D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88E33D-9F90-4B40-91AC-878C0598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66516-2422-4771-B34C-358C999C3D5D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F42438-AD3E-426B-9783-79D6E34E2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178CC4-3642-49B8-946C-BD93CB30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3364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714E-7547-49DB-95DA-864790A4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28317C-6F92-4BAD-AC0C-0A46D8AA6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AB827D-A63C-429F-97B9-4464361B6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3738F6E-49FD-4152-B062-60D9CD392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01612C-EDA8-4315-8534-9F77025E2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3A4820F-FD85-40B5-9690-D39DB82E4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6A638-1F74-4E37-9EB9-52E5B294781B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B8E9614-911C-4D34-9BCC-BFE324012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7D6664-99D5-4F6C-8844-9DE39B0A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065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D8AEB-0855-42FA-9833-A43E9D7CC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27DED2-0865-42E1-BB28-6CE54834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14B93-55A4-467F-B16A-13895EDE36C6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E10BCA-5723-4855-A88B-7DEFF99B2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F5E54-BA54-41B0-8BA1-3D3618478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402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DC7089-6FF1-4279-8F22-A1FE0CA3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BBD09-63D6-4184-9668-1DBD02BDA7BF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11C162-C35E-4A93-A252-4F8AE91D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8F8D26-7B80-406D-ACCF-BF54A503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2873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472C45-6EB5-4CD8-8030-F809AE56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055847-8711-4A05-B510-D2C9C4258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82D4F5F-739B-48F4-9416-2FA07B725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CAF203-9478-4157-ABC3-0020E287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C4F7F-80B2-49BE-BCFC-D192C0EC4C7E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1B4304-B33D-44A6-903D-76F341DC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17F2AF-C83D-409A-9760-74ABB499B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73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5732-40CA-458B-859B-A471BB0C7E10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058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363593-0482-4700-B785-DA4B2AC1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A6FEEFF-03C8-4766-82B2-65085EF1C9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3CD5B9-4399-4DCB-A09C-C6D38E962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7E6789-930C-4FDF-B2C7-F1A8747F2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C4EBC-EE34-4453-8ABE-977A4428C57B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5886CD-F1ED-4B73-AAED-F4E53C5D5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929B37-B349-44E5-AE4C-39299CD7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18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0D96C-DF3E-4C53-BBA6-A506F2F8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0F8B195-8A03-4F64-AF76-7FE5A1482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98959C-A21A-4245-874E-110D4FAF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73C5-63B7-4585-A672-F5FA3B35916C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E46F73-757E-4149-B7F3-93EE41FD9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AB2378-8D4E-4FCA-9C32-ED3C60BB5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152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7AF798A-48F4-4F8F-B48C-F6A2F6AA7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FCCF88-8F74-4C1E-93AB-E8A02D028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757D4C-5AC4-464E-9398-9A3E5A6D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A91D3-2B5B-46C4-A1A8-C7B0DAA32B39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66316-DC25-4AD9-BFEB-BDCDD2749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53311D-9B0A-45F8-9D4E-46B8C493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259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9DC37-E54C-4603-B73F-DE69FFC34AE4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94001-D55B-4F9F-A880-F0A3DC6B9288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179F4-43C0-4E98-8BFC-A1BB405E2CBA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F2905-9958-49DD-BA55-E4035F2FB6C9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F66E8-7B7A-456A-B4E9-229F27EA04F7}" type="datetime1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767B6-4E7E-4955-825C-64FEC64CB6DF}" type="datetime1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069-3A4E-485D-9457-74017B52DE01}" type="datetime1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2FA8-171D-4D24-A852-74F42F641FB0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66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6B755-6B30-4BC2-ABBF-007E8BDB7668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970E7-2754-4EB8-914A-8FBCFE095CAA}" type="datetime1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17D7C-CCA5-4E0F-960F-D35A5FB6F339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81F25-E271-4331-87FB-10B1374203EC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E35F-1E9F-445F-AB70-137BB24A0138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25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0977-029F-4F9C-BCD2-D4BC060E9C69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8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25386-768A-48E7-B08E-7859EA938397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B03C-34EE-445F-B862-A1FA06A702C0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4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88458-125A-4C9B-8826-96E61735A8E2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2A06-474E-4E9F-998F-76D5F5188327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878C2-940D-4CE7-B8E2-AA91B3480F2D}" type="datetime1">
              <a:rPr lang="en-US" altLang="zh-CN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55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BBD3CEE-A530-48C6-90CC-6DB45144B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B32FBB-FF79-4A18-A6D0-C7AEFB08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BDD121-467D-408B-8E1F-3B52A6F80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5E954-E9BD-46E7-A26C-466F1A78A58E}" type="datetime1">
              <a:rPr lang="en-US" altLang="zh-CN" smtClean="0"/>
              <a:t>11/14/2022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7308D-F700-4B62-A36F-69CA80C5C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F9CAC7-8576-4FDF-B54C-11CC5BEA3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50F6B-57DF-45FE-A325-822068B6B0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8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ACAB6-5BDA-4D0B-8BAF-0E14113961A2}" type="datetime1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files.com/show_file.php?id=13942545022063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File:Green_check.svg" TargetMode="External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Button_cancel.svg" TargetMode="External"/><Relationship Id="rId5" Type="http://schemas.openxmlformats.org/officeDocument/2006/relationships/image" Target="../media/image34.png"/><Relationship Id="rId4" Type="http://schemas.openxmlformats.org/officeDocument/2006/relationships/hyperlink" Target="https://it.wikipedia.org/wiki/File:Yes_check.sv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ublicdomainfiles.com/show_file.php?id=13942545022063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en.wikipedia.org/wiki/File:Green_check.svg" TargetMode="Externa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publicdomainfiles.com/show_file.php?id=1394254502206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1131" y="1938906"/>
            <a:ext cx="9829800" cy="1325880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latin typeface="Arial" panose="020B0604020202020204" pitchFamily="34" charset="0"/>
                <a:cs typeface="Arial" panose="020B0604020202020204" pitchFamily="34" charset="0"/>
              </a:rPr>
              <a:t>Towards Automated Verification of Smart Contract Fairness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F747AA4-52C3-4929-9822-D3BB5F8C8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278" y="5077700"/>
            <a:ext cx="5029200" cy="13583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Nanyang Technological University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b="1"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A7039C-A6E1-4446-B20D-A07EFF2F7F6C}"/>
              </a:ext>
            </a:extLst>
          </p:cNvPr>
          <p:cNvSpPr txBox="1"/>
          <p:nvPr/>
        </p:nvSpPr>
        <p:spPr>
          <a:xfrm>
            <a:off x="3128278" y="4142448"/>
            <a:ext cx="5875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Ye Liu</a:t>
            </a:r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, Yi Li, Shang-Wei Lin, Rong Zhao</a:t>
            </a:r>
            <a:endParaRPr lang="zh-CN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64" descr="Text&#10;&#10;Description automatically generated">
            <a:extLst>
              <a:ext uri="{FF2B5EF4-FFF2-40B4-BE49-F238E27FC236}">
                <a16:creationId xmlns:a16="http://schemas.microsoft.com/office/drawing/2014/main" id="{95DC6D42-76B2-20AF-0B01-FAC9D7AF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63" y="239623"/>
            <a:ext cx="2573916" cy="953274"/>
          </a:xfrm>
          <a:prstGeom prst="rect">
            <a:avLst/>
          </a:prstGeom>
        </p:spPr>
      </p:pic>
      <p:pic>
        <p:nvPicPr>
          <p:cNvPr id="5" name="Picture 5" descr="Shape&#10;&#10;Description automatically generated">
            <a:extLst>
              <a:ext uri="{FF2B5EF4-FFF2-40B4-BE49-F238E27FC236}">
                <a16:creationId xmlns:a16="http://schemas.microsoft.com/office/drawing/2014/main" id="{3E58E4A9-B4DC-8D67-FC5F-3C89AC3E1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007" y="102433"/>
            <a:ext cx="2743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7"/>
    </mc:Choice>
    <mc:Fallback xmlns="">
      <p:transition spd="slow" advTm="69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Fairness Verification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7E02653-AA18-4312-8456-AEC1C3C6EDF8}"/>
              </a:ext>
            </a:extLst>
          </p:cNvPr>
          <p:cNvSpPr/>
          <p:nvPr/>
        </p:nvSpPr>
        <p:spPr>
          <a:xfrm>
            <a:off x="3996666" y="3913436"/>
            <a:ext cx="3434080" cy="1193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 Checker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BBF71F5-E66E-48D2-89D9-3876C958C707}"/>
              </a:ext>
            </a:extLst>
          </p:cNvPr>
          <p:cNvCxnSpPr>
            <a:cxnSpLocks/>
          </p:cNvCxnSpPr>
          <p:nvPr/>
        </p:nvCxnSpPr>
        <p:spPr>
          <a:xfrm>
            <a:off x="2242846" y="4526251"/>
            <a:ext cx="1460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3A169703-2B51-4CB8-817A-7447D8D03FD8}"/>
              </a:ext>
            </a:extLst>
          </p:cNvPr>
          <p:cNvCxnSpPr>
            <a:cxnSpLocks/>
          </p:cNvCxnSpPr>
          <p:nvPr/>
        </p:nvCxnSpPr>
        <p:spPr>
          <a:xfrm flipV="1">
            <a:off x="7757796" y="3637251"/>
            <a:ext cx="1914550" cy="649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6E0426D1-4D22-456C-82DD-E0B05AFEBD5F}"/>
              </a:ext>
            </a:extLst>
          </p:cNvPr>
          <p:cNvCxnSpPr>
            <a:cxnSpLocks/>
          </p:cNvCxnSpPr>
          <p:nvPr/>
        </p:nvCxnSpPr>
        <p:spPr>
          <a:xfrm>
            <a:off x="7753589" y="4706086"/>
            <a:ext cx="2033057" cy="7345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84F27ADA-806B-4BB0-B2DE-4A24E9A706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6646" y="3077181"/>
            <a:ext cx="929640" cy="929640"/>
          </a:xfrm>
          <a:prstGeom prst="rect">
            <a:avLst/>
          </a:prstGeom>
          <a:ln>
            <a:noFill/>
          </a:ln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D5768B4-89BC-435D-87D9-507FC31C9244}"/>
              </a:ext>
            </a:extLst>
          </p:cNvPr>
          <p:cNvCxnSpPr/>
          <p:nvPr/>
        </p:nvCxnSpPr>
        <p:spPr>
          <a:xfrm>
            <a:off x="5557546" y="2896418"/>
            <a:ext cx="0" cy="89386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图片 1030">
            <a:extLst>
              <a:ext uri="{FF2B5EF4-FFF2-40B4-BE49-F238E27FC236}">
                <a16:creationId xmlns:a16="http://schemas.microsoft.com/office/drawing/2014/main" id="{E5D7EC46-1387-4114-9C57-B8AC273773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86646" y="4982697"/>
            <a:ext cx="929640" cy="929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5934EC4-1411-4AAF-A8F5-F03DE78A2A7A}"/>
              </a:ext>
            </a:extLst>
          </p:cNvPr>
          <p:cNvSpPr txBox="1"/>
          <p:nvPr/>
        </p:nvSpPr>
        <p:spPr>
          <a:xfrm>
            <a:off x="596484" y="5107236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D54300-EF2B-457C-AE9E-F67C9F81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10</a:t>
            </a:fld>
            <a:endParaRPr lang="en-US"/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DE3ED0C3-08F1-4E38-9207-3B580F0A19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24" y="3951132"/>
            <a:ext cx="885202" cy="1091749"/>
          </a:xfrm>
          <a:prstGeom prst="rect">
            <a:avLst/>
          </a:prstGeom>
        </p:spPr>
      </p:pic>
      <p:pic>
        <p:nvPicPr>
          <p:cNvPr id="11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C1BF2806-2295-4786-BCA4-0E04E3D9B5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243" y="1932230"/>
            <a:ext cx="1603131" cy="10787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09CE87-1EF3-4CCB-9F98-ECE0DD32114E}"/>
              </a:ext>
            </a:extLst>
          </p:cNvPr>
          <p:cNvSpPr txBox="1"/>
          <p:nvPr/>
        </p:nvSpPr>
        <p:spPr>
          <a:xfrm>
            <a:off x="6365629" y="2086707"/>
            <a:ext cx="5227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(Other fairness properties:</a:t>
            </a:r>
          </a:p>
          <a:p>
            <a:r>
              <a:rPr lang="en-US" b="1">
                <a:latin typeface="Arial"/>
                <a:cs typeface="Arial"/>
              </a:rPr>
              <a:t>2-collusion freeness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optimality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efficiency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sp>
        <p:nvSpPr>
          <p:cNvPr id="20" name="TextBox 2">
            <a:extLst>
              <a:ext uri="{FF2B5EF4-FFF2-40B4-BE49-F238E27FC236}">
                <a16:creationId xmlns:a16="http://schemas.microsoft.com/office/drawing/2014/main" id="{54ABE253-F1E3-482E-9B5A-CFE4D97D1FE0}"/>
              </a:ext>
            </a:extLst>
          </p:cNvPr>
          <p:cNvSpPr txBox="1"/>
          <p:nvPr/>
        </p:nvSpPr>
        <p:spPr>
          <a:xfrm>
            <a:off x="-76977" y="6532307"/>
            <a:ext cx="639866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/>
              <a:t>Image curtsey:</a:t>
            </a:r>
            <a:r>
              <a:rPr lang="en-US" sz="1100">
                <a:ea typeface="+mn-lt"/>
                <a:cs typeface="+mn-lt"/>
              </a:rPr>
              <a:t> https://www.needpix.com/photo/185086/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1505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F3B387-E57F-4A7F-A640-54E43C6F31B0}"/>
              </a:ext>
            </a:extLst>
          </p:cNvPr>
          <p:cNvSpPr txBox="1"/>
          <p:nvPr/>
        </p:nvSpPr>
        <p:spPr>
          <a:xfrm>
            <a:off x="1437932" y="5557173"/>
            <a:ext cx="9660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stages: </a:t>
            </a: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model construction, property checking, fairness proof</a:t>
            </a: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zh-CN" altLang="en-US" sz="2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D7206B-E7B0-4ECD-A9B4-C21270F6C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D133C856-44F5-4528-B2BA-BFE8D2F74543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15">
            <a:extLst>
              <a:ext uri="{FF2B5EF4-FFF2-40B4-BE49-F238E27FC236}">
                <a16:creationId xmlns:a16="http://schemas.microsoft.com/office/drawing/2014/main" id="{CCC990BE-1329-4180-B3E4-479DBCB8051F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76">
            <a:extLst>
              <a:ext uri="{FF2B5EF4-FFF2-40B4-BE49-F238E27FC236}">
                <a16:creationId xmlns:a16="http://schemas.microsoft.com/office/drawing/2014/main" id="{BB7C51D2-24BE-47B0-B39A-FC9CFA4D0536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8">
            <a:extLst>
              <a:ext uri="{FF2B5EF4-FFF2-40B4-BE49-F238E27FC236}">
                <a16:creationId xmlns:a16="http://schemas.microsoft.com/office/drawing/2014/main" id="{8FE37DEE-F164-4ADF-8DC9-4F641F958855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0" name="Flowchart: Document 7">
            <a:extLst>
              <a:ext uri="{FF2B5EF4-FFF2-40B4-BE49-F238E27FC236}">
                <a16:creationId xmlns:a16="http://schemas.microsoft.com/office/drawing/2014/main" id="{51B2E121-4BB2-41D1-902A-5173C448EE7E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1" name="Rounded Rectangle 63">
            <a:extLst>
              <a:ext uri="{FF2B5EF4-FFF2-40B4-BE49-F238E27FC236}">
                <a16:creationId xmlns:a16="http://schemas.microsoft.com/office/drawing/2014/main" id="{051E41AB-5E77-4FA7-AB4C-2F28F6DC50F7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2" name="Rounded Rectangle 64">
            <a:extLst>
              <a:ext uri="{FF2B5EF4-FFF2-40B4-BE49-F238E27FC236}">
                <a16:creationId xmlns:a16="http://schemas.microsoft.com/office/drawing/2014/main" id="{8A602543-8580-4AD6-B7A8-AD71D8A01FE2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3" name="Rounded Rectangle 65">
            <a:extLst>
              <a:ext uri="{FF2B5EF4-FFF2-40B4-BE49-F238E27FC236}">
                <a16:creationId xmlns:a16="http://schemas.microsoft.com/office/drawing/2014/main" id="{358FA110-5495-4355-82A1-4658418C9665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4" name="Oval 67">
            <a:extLst>
              <a:ext uri="{FF2B5EF4-FFF2-40B4-BE49-F238E27FC236}">
                <a16:creationId xmlns:a16="http://schemas.microsoft.com/office/drawing/2014/main" id="{55E7A005-96CC-444E-896E-F0414555D42D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5" name="Rounded Rectangle 100">
            <a:extLst>
              <a:ext uri="{FF2B5EF4-FFF2-40B4-BE49-F238E27FC236}">
                <a16:creationId xmlns:a16="http://schemas.microsoft.com/office/drawing/2014/main" id="{68F9F063-753C-4218-9AF4-8C001F085B10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6" name="Rounded Rectangle 101">
            <a:extLst>
              <a:ext uri="{FF2B5EF4-FFF2-40B4-BE49-F238E27FC236}">
                <a16:creationId xmlns:a16="http://schemas.microsoft.com/office/drawing/2014/main" id="{CDE90AB6-49DA-4AA6-933E-EE7F7EE947A2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7" name="Oval 104">
            <a:extLst>
              <a:ext uri="{FF2B5EF4-FFF2-40B4-BE49-F238E27FC236}">
                <a16:creationId xmlns:a16="http://schemas.microsoft.com/office/drawing/2014/main" id="{2537F9CC-8A63-4E26-B266-22BC1D1C1DD3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68" name="Rounded Rectangle 201">
            <a:extLst>
              <a:ext uri="{FF2B5EF4-FFF2-40B4-BE49-F238E27FC236}">
                <a16:creationId xmlns:a16="http://schemas.microsoft.com/office/drawing/2014/main" id="{FC3872C5-E068-4889-B7FB-3F5F7E6023FF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69" name="Straight Arrow Connector 199">
            <a:extLst>
              <a:ext uri="{FF2B5EF4-FFF2-40B4-BE49-F238E27FC236}">
                <a16:creationId xmlns:a16="http://schemas.microsoft.com/office/drawing/2014/main" id="{A1548E72-D7CD-4EC5-A51E-384C296A5A37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18">
            <a:extLst>
              <a:ext uri="{FF2B5EF4-FFF2-40B4-BE49-F238E27FC236}">
                <a16:creationId xmlns:a16="http://schemas.microsoft.com/office/drawing/2014/main" id="{51950FFE-5CD8-4559-894F-6FE509CF3920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22">
            <a:extLst>
              <a:ext uri="{FF2B5EF4-FFF2-40B4-BE49-F238E27FC236}">
                <a16:creationId xmlns:a16="http://schemas.microsoft.com/office/drawing/2014/main" id="{A5CCB4D4-362C-429C-8660-411597CC0B56}"/>
              </a:ext>
            </a:extLst>
          </p:cNvPr>
          <p:cNvCxnSpPr>
            <a:cxnSpLocks/>
            <a:stCxn id="144" idx="6"/>
            <a:endCxn id="61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24">
            <a:extLst>
              <a:ext uri="{FF2B5EF4-FFF2-40B4-BE49-F238E27FC236}">
                <a16:creationId xmlns:a16="http://schemas.microsoft.com/office/drawing/2014/main" id="{A0DBB6F1-B8E2-410B-835B-2805E781AD5F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6">
            <a:extLst>
              <a:ext uri="{FF2B5EF4-FFF2-40B4-BE49-F238E27FC236}">
                <a16:creationId xmlns:a16="http://schemas.microsoft.com/office/drawing/2014/main" id="{5539646D-0200-4F82-AAF0-C1898C767752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35">
            <a:extLst>
              <a:ext uri="{FF2B5EF4-FFF2-40B4-BE49-F238E27FC236}">
                <a16:creationId xmlns:a16="http://schemas.microsoft.com/office/drawing/2014/main" id="{567C86C2-C500-41B8-A157-046267F6502C}"/>
              </a:ext>
            </a:extLst>
          </p:cNvPr>
          <p:cNvCxnSpPr>
            <a:cxnSpLocks/>
            <a:stCxn id="64" idx="2"/>
            <a:endCxn id="68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52">
            <a:extLst>
              <a:ext uri="{FF2B5EF4-FFF2-40B4-BE49-F238E27FC236}">
                <a16:creationId xmlns:a16="http://schemas.microsoft.com/office/drawing/2014/main" id="{6B138AC3-B6E2-4707-B43A-9A5CD69DECDA}"/>
              </a:ext>
            </a:extLst>
          </p:cNvPr>
          <p:cNvCxnSpPr>
            <a:cxnSpLocks/>
            <a:stCxn id="65" idx="3"/>
            <a:endCxn id="67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54">
            <a:extLst>
              <a:ext uri="{FF2B5EF4-FFF2-40B4-BE49-F238E27FC236}">
                <a16:creationId xmlns:a16="http://schemas.microsoft.com/office/drawing/2014/main" id="{6590FD56-5E03-4069-B3EF-381BA4702749}"/>
              </a:ext>
            </a:extLst>
          </p:cNvPr>
          <p:cNvCxnSpPr>
            <a:cxnSpLocks/>
            <a:stCxn id="67" idx="6"/>
            <a:endCxn id="66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275">
            <a:extLst>
              <a:ext uri="{FF2B5EF4-FFF2-40B4-BE49-F238E27FC236}">
                <a16:creationId xmlns:a16="http://schemas.microsoft.com/office/drawing/2014/main" id="{D9CBE185-1658-457A-A540-750E03D6AB1C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7" name="TextBox 277">
            <a:extLst>
              <a:ext uri="{FF2B5EF4-FFF2-40B4-BE49-F238E27FC236}">
                <a16:creationId xmlns:a16="http://schemas.microsoft.com/office/drawing/2014/main" id="{1185CE92-0BEA-445D-91A1-9BAF8763517E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28" name="TextBox 283">
            <a:extLst>
              <a:ext uri="{FF2B5EF4-FFF2-40B4-BE49-F238E27FC236}">
                <a16:creationId xmlns:a16="http://schemas.microsoft.com/office/drawing/2014/main" id="{B2BA7397-A1BA-45FC-8734-594711AAC5D8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29" name="Elbow Connector 13">
            <a:extLst>
              <a:ext uri="{FF2B5EF4-FFF2-40B4-BE49-F238E27FC236}">
                <a16:creationId xmlns:a16="http://schemas.microsoft.com/office/drawing/2014/main" id="{0F11E919-B804-4449-ABEC-0F665A632D4D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25">
            <a:extLst>
              <a:ext uri="{FF2B5EF4-FFF2-40B4-BE49-F238E27FC236}">
                <a16:creationId xmlns:a16="http://schemas.microsoft.com/office/drawing/2014/main" id="{56773948-038E-4ACD-BDA1-4311D525A6FB}"/>
              </a:ext>
            </a:extLst>
          </p:cNvPr>
          <p:cNvCxnSpPr>
            <a:cxnSpLocks/>
            <a:stCxn id="66" idx="3"/>
            <a:endCxn id="142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68">
            <a:extLst>
              <a:ext uri="{FF2B5EF4-FFF2-40B4-BE49-F238E27FC236}">
                <a16:creationId xmlns:a16="http://schemas.microsoft.com/office/drawing/2014/main" id="{324044CB-3A6B-4D79-99BF-02972060BFD0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2" name="Straight Arrow Connector 70">
            <a:extLst>
              <a:ext uri="{FF2B5EF4-FFF2-40B4-BE49-F238E27FC236}">
                <a16:creationId xmlns:a16="http://schemas.microsoft.com/office/drawing/2014/main" id="{892CB3C4-9008-4732-933E-04161171049B}"/>
              </a:ext>
            </a:extLst>
          </p:cNvPr>
          <p:cNvCxnSpPr>
            <a:cxnSpLocks/>
            <a:stCxn id="133" idx="4"/>
            <a:endCxn id="65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05">
            <a:extLst>
              <a:ext uri="{FF2B5EF4-FFF2-40B4-BE49-F238E27FC236}">
                <a16:creationId xmlns:a16="http://schemas.microsoft.com/office/drawing/2014/main" id="{55353E0B-C47F-4C98-8CDF-F1195D16892E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4" name="Straight Arrow Connector 79">
            <a:extLst>
              <a:ext uri="{FF2B5EF4-FFF2-40B4-BE49-F238E27FC236}">
                <a16:creationId xmlns:a16="http://schemas.microsoft.com/office/drawing/2014/main" id="{0F0335BC-0510-4236-801E-4CF1B94BF9B7}"/>
              </a:ext>
            </a:extLst>
          </p:cNvPr>
          <p:cNvCxnSpPr>
            <a:cxnSpLocks/>
            <a:stCxn id="68" idx="1"/>
            <a:endCxn id="133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Document 112">
            <a:extLst>
              <a:ext uri="{FF2B5EF4-FFF2-40B4-BE49-F238E27FC236}">
                <a16:creationId xmlns:a16="http://schemas.microsoft.com/office/drawing/2014/main" id="{3B138086-ECF5-4151-8FF6-79FE844051D5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6" name="TextBox 106">
            <a:extLst>
              <a:ext uri="{FF2B5EF4-FFF2-40B4-BE49-F238E27FC236}">
                <a16:creationId xmlns:a16="http://schemas.microsoft.com/office/drawing/2014/main" id="{E47C8499-D551-4836-B4E4-79C12FA60D00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7" name="TextBox 132">
            <a:extLst>
              <a:ext uri="{FF2B5EF4-FFF2-40B4-BE49-F238E27FC236}">
                <a16:creationId xmlns:a16="http://schemas.microsoft.com/office/drawing/2014/main" id="{86BEEA0E-D182-457A-871D-A664948435A8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38" name="TextBox 133">
            <a:extLst>
              <a:ext uri="{FF2B5EF4-FFF2-40B4-BE49-F238E27FC236}">
                <a16:creationId xmlns:a16="http://schemas.microsoft.com/office/drawing/2014/main" id="{D1B85D4A-3B9F-4AEF-9173-DD42BE5F5F01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4">
            <a:extLst>
              <a:ext uri="{FF2B5EF4-FFF2-40B4-BE49-F238E27FC236}">
                <a16:creationId xmlns:a16="http://schemas.microsoft.com/office/drawing/2014/main" id="{5B5CA2CE-71C9-4B72-8C6E-EFE91A21E7C4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Oval 142">
            <a:extLst>
              <a:ext uri="{FF2B5EF4-FFF2-40B4-BE49-F238E27FC236}">
                <a16:creationId xmlns:a16="http://schemas.microsoft.com/office/drawing/2014/main" id="{291D1B9D-3BC9-4182-9BEA-2EC9D4892298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1" name="Oval 145">
            <a:extLst>
              <a:ext uri="{FF2B5EF4-FFF2-40B4-BE49-F238E27FC236}">
                <a16:creationId xmlns:a16="http://schemas.microsoft.com/office/drawing/2014/main" id="{53D05DAB-D8AC-4437-92D2-BDCA5288C382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2" name="Oval 146">
            <a:extLst>
              <a:ext uri="{FF2B5EF4-FFF2-40B4-BE49-F238E27FC236}">
                <a16:creationId xmlns:a16="http://schemas.microsoft.com/office/drawing/2014/main" id="{2113F2F2-C0A6-4EFC-872E-DC37F14B69F2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3" name="Elbow Connector 128">
            <a:extLst>
              <a:ext uri="{FF2B5EF4-FFF2-40B4-BE49-F238E27FC236}">
                <a16:creationId xmlns:a16="http://schemas.microsoft.com/office/drawing/2014/main" id="{D5B0F9D8-21D1-4ED2-A597-26E0834B28FE}"/>
              </a:ext>
            </a:extLst>
          </p:cNvPr>
          <p:cNvCxnSpPr>
            <a:cxnSpLocks/>
            <a:stCxn id="68" idx="0"/>
            <a:endCxn id="131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90">
            <a:extLst>
              <a:ext uri="{FF2B5EF4-FFF2-40B4-BE49-F238E27FC236}">
                <a16:creationId xmlns:a16="http://schemas.microsoft.com/office/drawing/2014/main" id="{B6A6214B-FB1F-4DB2-AEFA-4E9BE019ABB8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5" name="Rectangle 80">
            <a:extLst>
              <a:ext uri="{FF2B5EF4-FFF2-40B4-BE49-F238E27FC236}">
                <a16:creationId xmlns:a16="http://schemas.microsoft.com/office/drawing/2014/main" id="{D44AF126-9D2E-455E-A0BB-1B22DA5AB64B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6" name="Flowchart: Document 7">
            <a:extLst>
              <a:ext uri="{FF2B5EF4-FFF2-40B4-BE49-F238E27FC236}">
                <a16:creationId xmlns:a16="http://schemas.microsoft.com/office/drawing/2014/main" id="{0BD38D13-57DE-41FD-A196-2C709CC6064E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7" name="Rounded Rectangle 115">
            <a:extLst>
              <a:ext uri="{FF2B5EF4-FFF2-40B4-BE49-F238E27FC236}">
                <a16:creationId xmlns:a16="http://schemas.microsoft.com/office/drawing/2014/main" id="{7A4C7346-AF24-469A-9F0A-688DCE944EB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48" name="Oval 116">
            <a:extLst>
              <a:ext uri="{FF2B5EF4-FFF2-40B4-BE49-F238E27FC236}">
                <a16:creationId xmlns:a16="http://schemas.microsoft.com/office/drawing/2014/main" id="{3B11B7E9-23AA-41B6-B5F9-53E4D7F76898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49" name="Oval 117">
            <a:extLst>
              <a:ext uri="{FF2B5EF4-FFF2-40B4-BE49-F238E27FC236}">
                <a16:creationId xmlns:a16="http://schemas.microsoft.com/office/drawing/2014/main" id="{F0A9FB8A-57B4-4A90-A972-DF6BC0AD38A4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0" name="Elbow Connector 135">
            <a:extLst>
              <a:ext uri="{FF2B5EF4-FFF2-40B4-BE49-F238E27FC236}">
                <a16:creationId xmlns:a16="http://schemas.microsoft.com/office/drawing/2014/main" id="{4D8F06F2-6B3A-4570-BCF8-5DA213707257}"/>
              </a:ext>
            </a:extLst>
          </p:cNvPr>
          <p:cNvCxnSpPr>
            <a:cxnSpLocks/>
            <a:stCxn id="66" idx="3"/>
            <a:endCxn id="141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36">
            <a:extLst>
              <a:ext uri="{FF2B5EF4-FFF2-40B4-BE49-F238E27FC236}">
                <a16:creationId xmlns:a16="http://schemas.microsoft.com/office/drawing/2014/main" id="{F101DBE8-1B21-46EC-8A65-B86F7BBD9BB9}"/>
              </a:ext>
            </a:extLst>
          </p:cNvPr>
          <p:cNvCxnSpPr>
            <a:cxnSpLocks/>
            <a:stCxn id="65" idx="1"/>
            <a:endCxn id="60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6">
            <a:extLst>
              <a:ext uri="{FF2B5EF4-FFF2-40B4-BE49-F238E27FC236}">
                <a16:creationId xmlns:a16="http://schemas.microsoft.com/office/drawing/2014/main" id="{DF831CC8-F725-44CD-872E-68A5EDAD1665}"/>
              </a:ext>
            </a:extLst>
          </p:cNvPr>
          <p:cNvCxnSpPr>
            <a:cxnSpLocks/>
            <a:stCxn id="65" idx="1"/>
            <a:endCxn id="135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91">
            <a:extLst>
              <a:ext uri="{FF2B5EF4-FFF2-40B4-BE49-F238E27FC236}">
                <a16:creationId xmlns:a16="http://schemas.microsoft.com/office/drawing/2014/main" id="{072B0333-3340-44AB-9ACD-D30F5CF8AEA5}"/>
              </a:ext>
            </a:extLst>
          </p:cNvPr>
          <p:cNvCxnSpPr>
            <a:cxnSpLocks/>
            <a:stCxn id="131" idx="2"/>
            <a:endCxn id="140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0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66B17D-9CC6-41C8-A125-885DA8E34221}"/>
              </a:ext>
            </a:extLst>
          </p:cNvPr>
          <p:cNvSpPr txBox="1"/>
          <p:nvPr/>
        </p:nvSpPr>
        <p:spPr>
          <a:xfrm>
            <a:off x="1440525" y="5711930"/>
            <a:ext cx="10586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Construct </a:t>
            </a:r>
            <a:r>
              <a:rPr lang="en-US" altLang="zh-CN" sz="2400" b="1" i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-player mechanism model behind smart contract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8CD3E3-4862-4487-BCA0-E2C461F2B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sp>
        <p:nvSpPr>
          <p:cNvPr id="56" name="Rectangle 53">
            <a:extLst>
              <a:ext uri="{FF2B5EF4-FFF2-40B4-BE49-F238E27FC236}">
                <a16:creationId xmlns:a16="http://schemas.microsoft.com/office/drawing/2014/main" id="{EC2B56D8-1430-4822-BC10-FE7C84659554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215">
            <a:extLst>
              <a:ext uri="{FF2B5EF4-FFF2-40B4-BE49-F238E27FC236}">
                <a16:creationId xmlns:a16="http://schemas.microsoft.com/office/drawing/2014/main" id="{B083138B-81BC-4C5D-B9BA-7244CF729E21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276">
            <a:extLst>
              <a:ext uri="{FF2B5EF4-FFF2-40B4-BE49-F238E27FC236}">
                <a16:creationId xmlns:a16="http://schemas.microsoft.com/office/drawing/2014/main" id="{ABAAB0BB-8163-4FE3-A2FC-747D1F0A5DC9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8">
            <a:extLst>
              <a:ext uri="{FF2B5EF4-FFF2-40B4-BE49-F238E27FC236}">
                <a16:creationId xmlns:a16="http://schemas.microsoft.com/office/drawing/2014/main" id="{76776AB3-40F3-4485-9154-67A50786817C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0" name="Flowchart: Document 7">
            <a:extLst>
              <a:ext uri="{FF2B5EF4-FFF2-40B4-BE49-F238E27FC236}">
                <a16:creationId xmlns:a16="http://schemas.microsoft.com/office/drawing/2014/main" id="{775E5AAA-4B46-4756-94E8-383E6DDFCC78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1" name="Rounded Rectangle 63">
            <a:extLst>
              <a:ext uri="{FF2B5EF4-FFF2-40B4-BE49-F238E27FC236}">
                <a16:creationId xmlns:a16="http://schemas.microsoft.com/office/drawing/2014/main" id="{C7BFF48C-DEB6-464A-B28A-460E969A2525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2" name="Rounded Rectangle 64">
            <a:extLst>
              <a:ext uri="{FF2B5EF4-FFF2-40B4-BE49-F238E27FC236}">
                <a16:creationId xmlns:a16="http://schemas.microsoft.com/office/drawing/2014/main" id="{63308368-8BEB-40F1-AEA3-8BD6EA25C946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3" name="Rounded Rectangle 65">
            <a:extLst>
              <a:ext uri="{FF2B5EF4-FFF2-40B4-BE49-F238E27FC236}">
                <a16:creationId xmlns:a16="http://schemas.microsoft.com/office/drawing/2014/main" id="{81D2DE6C-3485-4799-8B4E-A8C6C5208983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4" name="Oval 67">
            <a:extLst>
              <a:ext uri="{FF2B5EF4-FFF2-40B4-BE49-F238E27FC236}">
                <a16:creationId xmlns:a16="http://schemas.microsoft.com/office/drawing/2014/main" id="{2594A568-E6B9-46DD-983C-522E10B5CF27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5" name="Rounded Rectangle 100">
            <a:extLst>
              <a:ext uri="{FF2B5EF4-FFF2-40B4-BE49-F238E27FC236}">
                <a16:creationId xmlns:a16="http://schemas.microsoft.com/office/drawing/2014/main" id="{A6942B88-2264-4EED-B5BD-F27E352FE80E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6" name="Rounded Rectangle 101">
            <a:extLst>
              <a:ext uri="{FF2B5EF4-FFF2-40B4-BE49-F238E27FC236}">
                <a16:creationId xmlns:a16="http://schemas.microsoft.com/office/drawing/2014/main" id="{CE9316BF-F018-4844-ABD8-BA78E6B7D553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7" name="Oval 104">
            <a:extLst>
              <a:ext uri="{FF2B5EF4-FFF2-40B4-BE49-F238E27FC236}">
                <a16:creationId xmlns:a16="http://schemas.microsoft.com/office/drawing/2014/main" id="{E43A7EF3-A32B-4BB7-BBFC-05BAD33D4497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68" name="Rounded Rectangle 201">
            <a:extLst>
              <a:ext uri="{FF2B5EF4-FFF2-40B4-BE49-F238E27FC236}">
                <a16:creationId xmlns:a16="http://schemas.microsoft.com/office/drawing/2014/main" id="{561A53EF-82F4-4307-B543-548E8DDEAC37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69" name="Straight Arrow Connector 199">
            <a:extLst>
              <a:ext uri="{FF2B5EF4-FFF2-40B4-BE49-F238E27FC236}">
                <a16:creationId xmlns:a16="http://schemas.microsoft.com/office/drawing/2014/main" id="{6EFE9D9A-8936-4F0B-AACE-F965BF4C0003}"/>
              </a:ext>
            </a:extLst>
          </p:cNvPr>
          <p:cNvCxnSpPr>
            <a:cxnSpLocks/>
            <a:stCxn id="60" idx="0"/>
            <a:endCxn id="59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218">
            <a:extLst>
              <a:ext uri="{FF2B5EF4-FFF2-40B4-BE49-F238E27FC236}">
                <a16:creationId xmlns:a16="http://schemas.microsoft.com/office/drawing/2014/main" id="{3D2CC0BB-0E1F-4274-AEBD-9526BA1E9EB5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22">
            <a:extLst>
              <a:ext uri="{FF2B5EF4-FFF2-40B4-BE49-F238E27FC236}">
                <a16:creationId xmlns:a16="http://schemas.microsoft.com/office/drawing/2014/main" id="{770BDABB-9D10-4AFF-8400-26591D1942AE}"/>
              </a:ext>
            </a:extLst>
          </p:cNvPr>
          <p:cNvCxnSpPr>
            <a:cxnSpLocks/>
            <a:stCxn id="144" idx="6"/>
            <a:endCxn id="61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24">
            <a:extLst>
              <a:ext uri="{FF2B5EF4-FFF2-40B4-BE49-F238E27FC236}">
                <a16:creationId xmlns:a16="http://schemas.microsoft.com/office/drawing/2014/main" id="{7B61EA74-E1AF-4183-8832-FFEF517FC575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6">
            <a:extLst>
              <a:ext uri="{FF2B5EF4-FFF2-40B4-BE49-F238E27FC236}">
                <a16:creationId xmlns:a16="http://schemas.microsoft.com/office/drawing/2014/main" id="{BA1DE2EA-8749-4738-B4D3-C252F0FDDB1A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35">
            <a:extLst>
              <a:ext uri="{FF2B5EF4-FFF2-40B4-BE49-F238E27FC236}">
                <a16:creationId xmlns:a16="http://schemas.microsoft.com/office/drawing/2014/main" id="{77179581-D3D0-4D60-96F7-9CAF19951A23}"/>
              </a:ext>
            </a:extLst>
          </p:cNvPr>
          <p:cNvCxnSpPr>
            <a:cxnSpLocks/>
            <a:stCxn id="64" idx="2"/>
            <a:endCxn id="68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52">
            <a:extLst>
              <a:ext uri="{FF2B5EF4-FFF2-40B4-BE49-F238E27FC236}">
                <a16:creationId xmlns:a16="http://schemas.microsoft.com/office/drawing/2014/main" id="{8B661E27-7559-4592-9C03-0355A3FC8885}"/>
              </a:ext>
            </a:extLst>
          </p:cNvPr>
          <p:cNvCxnSpPr>
            <a:cxnSpLocks/>
            <a:stCxn id="65" idx="3"/>
            <a:endCxn id="67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54">
            <a:extLst>
              <a:ext uri="{FF2B5EF4-FFF2-40B4-BE49-F238E27FC236}">
                <a16:creationId xmlns:a16="http://schemas.microsoft.com/office/drawing/2014/main" id="{359C2C54-BC6A-4611-B944-8B7BA51421E1}"/>
              </a:ext>
            </a:extLst>
          </p:cNvPr>
          <p:cNvCxnSpPr>
            <a:cxnSpLocks/>
            <a:stCxn id="67" idx="6"/>
            <a:endCxn id="66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275">
            <a:extLst>
              <a:ext uri="{FF2B5EF4-FFF2-40B4-BE49-F238E27FC236}">
                <a16:creationId xmlns:a16="http://schemas.microsoft.com/office/drawing/2014/main" id="{D2C78044-A7A4-4EE8-B3F1-8BB14060C2E1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7" name="TextBox 277">
            <a:extLst>
              <a:ext uri="{FF2B5EF4-FFF2-40B4-BE49-F238E27FC236}">
                <a16:creationId xmlns:a16="http://schemas.microsoft.com/office/drawing/2014/main" id="{4F6D4F4C-ED83-4D1D-987A-B8932DEF29AF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28" name="TextBox 283">
            <a:extLst>
              <a:ext uri="{FF2B5EF4-FFF2-40B4-BE49-F238E27FC236}">
                <a16:creationId xmlns:a16="http://schemas.microsoft.com/office/drawing/2014/main" id="{51C58618-8C2D-4ABE-A13E-15F9F1764286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29" name="Elbow Connector 13">
            <a:extLst>
              <a:ext uri="{FF2B5EF4-FFF2-40B4-BE49-F238E27FC236}">
                <a16:creationId xmlns:a16="http://schemas.microsoft.com/office/drawing/2014/main" id="{26C6FAC6-E9B0-4649-8A42-D58D6F293D2D}"/>
              </a:ext>
            </a:extLst>
          </p:cNvPr>
          <p:cNvCxnSpPr>
            <a:cxnSpLocks/>
            <a:stCxn id="63" idx="3"/>
            <a:endCxn id="64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25">
            <a:extLst>
              <a:ext uri="{FF2B5EF4-FFF2-40B4-BE49-F238E27FC236}">
                <a16:creationId xmlns:a16="http://schemas.microsoft.com/office/drawing/2014/main" id="{EA453C86-1598-4FB5-BE58-CBC49B160F80}"/>
              </a:ext>
            </a:extLst>
          </p:cNvPr>
          <p:cNvCxnSpPr>
            <a:cxnSpLocks/>
            <a:stCxn id="66" idx="3"/>
            <a:endCxn id="142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68">
            <a:extLst>
              <a:ext uri="{FF2B5EF4-FFF2-40B4-BE49-F238E27FC236}">
                <a16:creationId xmlns:a16="http://schemas.microsoft.com/office/drawing/2014/main" id="{AB676A43-1DEA-42BB-B650-805DFA60D628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2" name="Straight Arrow Connector 70">
            <a:extLst>
              <a:ext uri="{FF2B5EF4-FFF2-40B4-BE49-F238E27FC236}">
                <a16:creationId xmlns:a16="http://schemas.microsoft.com/office/drawing/2014/main" id="{F33E6297-606E-4AF1-AEF0-C7EE3CAF8368}"/>
              </a:ext>
            </a:extLst>
          </p:cNvPr>
          <p:cNvCxnSpPr>
            <a:cxnSpLocks/>
            <a:stCxn id="133" idx="4"/>
            <a:endCxn id="65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05">
            <a:extLst>
              <a:ext uri="{FF2B5EF4-FFF2-40B4-BE49-F238E27FC236}">
                <a16:creationId xmlns:a16="http://schemas.microsoft.com/office/drawing/2014/main" id="{EA535A3B-EA16-4073-8894-91B932384E53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4" name="Straight Arrow Connector 79">
            <a:extLst>
              <a:ext uri="{FF2B5EF4-FFF2-40B4-BE49-F238E27FC236}">
                <a16:creationId xmlns:a16="http://schemas.microsoft.com/office/drawing/2014/main" id="{253B57F9-5CBA-4CB7-95C5-0763275FFA04}"/>
              </a:ext>
            </a:extLst>
          </p:cNvPr>
          <p:cNvCxnSpPr>
            <a:cxnSpLocks/>
            <a:stCxn id="68" idx="1"/>
            <a:endCxn id="133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Flowchart: Document 112">
            <a:extLst>
              <a:ext uri="{FF2B5EF4-FFF2-40B4-BE49-F238E27FC236}">
                <a16:creationId xmlns:a16="http://schemas.microsoft.com/office/drawing/2014/main" id="{A9C6AC3C-0F35-4C3E-88DD-8595970CF919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6" name="TextBox 106">
            <a:extLst>
              <a:ext uri="{FF2B5EF4-FFF2-40B4-BE49-F238E27FC236}">
                <a16:creationId xmlns:a16="http://schemas.microsoft.com/office/drawing/2014/main" id="{4214881E-DB33-4DAF-8AA1-9F187C120DD3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7" name="TextBox 132">
            <a:extLst>
              <a:ext uri="{FF2B5EF4-FFF2-40B4-BE49-F238E27FC236}">
                <a16:creationId xmlns:a16="http://schemas.microsoft.com/office/drawing/2014/main" id="{36E19761-BDDD-4942-A38A-2DA345AADC31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38" name="TextBox 133">
            <a:extLst>
              <a:ext uri="{FF2B5EF4-FFF2-40B4-BE49-F238E27FC236}">
                <a16:creationId xmlns:a16="http://schemas.microsoft.com/office/drawing/2014/main" id="{4D62ED19-4818-47F5-B726-DA114B64012E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4">
            <a:extLst>
              <a:ext uri="{FF2B5EF4-FFF2-40B4-BE49-F238E27FC236}">
                <a16:creationId xmlns:a16="http://schemas.microsoft.com/office/drawing/2014/main" id="{3C0B25B9-F8A4-4432-843B-5E6DCA4DE79A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Oval 142">
            <a:extLst>
              <a:ext uri="{FF2B5EF4-FFF2-40B4-BE49-F238E27FC236}">
                <a16:creationId xmlns:a16="http://schemas.microsoft.com/office/drawing/2014/main" id="{1A56A0B4-F178-4A54-901F-6114764EEC4E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1" name="Oval 145">
            <a:extLst>
              <a:ext uri="{FF2B5EF4-FFF2-40B4-BE49-F238E27FC236}">
                <a16:creationId xmlns:a16="http://schemas.microsoft.com/office/drawing/2014/main" id="{526C5695-4AA2-4A8C-BB6A-B2927AFD209B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2" name="Oval 146">
            <a:extLst>
              <a:ext uri="{FF2B5EF4-FFF2-40B4-BE49-F238E27FC236}">
                <a16:creationId xmlns:a16="http://schemas.microsoft.com/office/drawing/2014/main" id="{F759DA3B-A14F-4C08-BDC3-81EAB2274847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3" name="Elbow Connector 128">
            <a:extLst>
              <a:ext uri="{FF2B5EF4-FFF2-40B4-BE49-F238E27FC236}">
                <a16:creationId xmlns:a16="http://schemas.microsoft.com/office/drawing/2014/main" id="{F64A7AD6-81BD-411E-A223-74035239F361}"/>
              </a:ext>
            </a:extLst>
          </p:cNvPr>
          <p:cNvCxnSpPr>
            <a:cxnSpLocks/>
            <a:stCxn id="68" idx="0"/>
            <a:endCxn id="131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Oval 90">
            <a:extLst>
              <a:ext uri="{FF2B5EF4-FFF2-40B4-BE49-F238E27FC236}">
                <a16:creationId xmlns:a16="http://schemas.microsoft.com/office/drawing/2014/main" id="{C2898C17-A38B-4A8A-8F13-EFB41BFA77F4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5" name="Rectangle 80">
            <a:extLst>
              <a:ext uri="{FF2B5EF4-FFF2-40B4-BE49-F238E27FC236}">
                <a16:creationId xmlns:a16="http://schemas.microsoft.com/office/drawing/2014/main" id="{E134FC8F-D36B-4039-9B07-C74789609386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6" name="Flowchart: Document 7">
            <a:extLst>
              <a:ext uri="{FF2B5EF4-FFF2-40B4-BE49-F238E27FC236}">
                <a16:creationId xmlns:a16="http://schemas.microsoft.com/office/drawing/2014/main" id="{4C31C1CF-BF90-4DFD-B0A3-36C33E52B0F8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7" name="Rounded Rectangle 115">
            <a:extLst>
              <a:ext uri="{FF2B5EF4-FFF2-40B4-BE49-F238E27FC236}">
                <a16:creationId xmlns:a16="http://schemas.microsoft.com/office/drawing/2014/main" id="{197439AB-F136-4366-A882-C61F6104746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48" name="Oval 116">
            <a:extLst>
              <a:ext uri="{FF2B5EF4-FFF2-40B4-BE49-F238E27FC236}">
                <a16:creationId xmlns:a16="http://schemas.microsoft.com/office/drawing/2014/main" id="{128E12F3-71C2-44B4-B0F1-5E5914BBE4D8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49" name="Oval 117">
            <a:extLst>
              <a:ext uri="{FF2B5EF4-FFF2-40B4-BE49-F238E27FC236}">
                <a16:creationId xmlns:a16="http://schemas.microsoft.com/office/drawing/2014/main" id="{22E88C89-F956-4BA8-8E8F-424C5A363EA4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0" name="Elbow Connector 135">
            <a:extLst>
              <a:ext uri="{FF2B5EF4-FFF2-40B4-BE49-F238E27FC236}">
                <a16:creationId xmlns:a16="http://schemas.microsoft.com/office/drawing/2014/main" id="{2BACC590-0CFC-47E8-B6DB-91BC3AE395BD}"/>
              </a:ext>
            </a:extLst>
          </p:cNvPr>
          <p:cNvCxnSpPr>
            <a:cxnSpLocks/>
            <a:stCxn id="66" idx="3"/>
            <a:endCxn id="141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36">
            <a:extLst>
              <a:ext uri="{FF2B5EF4-FFF2-40B4-BE49-F238E27FC236}">
                <a16:creationId xmlns:a16="http://schemas.microsoft.com/office/drawing/2014/main" id="{18CDFEB9-E7D7-4D97-A56C-FA2D4BAE6C58}"/>
              </a:ext>
            </a:extLst>
          </p:cNvPr>
          <p:cNvCxnSpPr>
            <a:cxnSpLocks/>
            <a:stCxn id="65" idx="1"/>
            <a:endCxn id="60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Elbow Connector 156">
            <a:extLst>
              <a:ext uri="{FF2B5EF4-FFF2-40B4-BE49-F238E27FC236}">
                <a16:creationId xmlns:a16="http://schemas.microsoft.com/office/drawing/2014/main" id="{179FC537-7482-460F-AB51-5032CD1A7358}"/>
              </a:ext>
            </a:extLst>
          </p:cNvPr>
          <p:cNvCxnSpPr>
            <a:cxnSpLocks/>
            <a:stCxn id="65" idx="1"/>
            <a:endCxn id="135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91">
            <a:extLst>
              <a:ext uri="{FF2B5EF4-FFF2-40B4-BE49-F238E27FC236}">
                <a16:creationId xmlns:a16="http://schemas.microsoft.com/office/drawing/2014/main" id="{DCD81516-C4B5-4B0B-8A7D-385950F10B65}"/>
              </a:ext>
            </a:extLst>
          </p:cNvPr>
          <p:cNvCxnSpPr>
            <a:cxnSpLocks/>
            <a:stCxn id="131" idx="2"/>
            <a:endCxn id="140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Document 7">
            <a:extLst>
              <a:ext uri="{FF2B5EF4-FFF2-40B4-BE49-F238E27FC236}">
                <a16:creationId xmlns:a16="http://schemas.microsoft.com/office/drawing/2014/main" id="{082D8A5E-C623-4273-9963-C331C9F6CA44}"/>
              </a:ext>
            </a:extLst>
          </p:cNvPr>
          <p:cNvSpPr/>
          <p:nvPr/>
        </p:nvSpPr>
        <p:spPr>
          <a:xfrm>
            <a:off x="183646" y="3835811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2DDF5-9446-4DAC-A87F-2CD5144E149B}"/>
              </a:ext>
            </a:extLst>
          </p:cNvPr>
          <p:cNvSpPr/>
          <p:nvPr/>
        </p:nvSpPr>
        <p:spPr>
          <a:xfrm>
            <a:off x="239637" y="2948740"/>
            <a:ext cx="1514602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10" name="Oval 90">
            <a:extLst>
              <a:ext uri="{FF2B5EF4-FFF2-40B4-BE49-F238E27FC236}">
                <a16:creationId xmlns:a16="http://schemas.microsoft.com/office/drawing/2014/main" id="{7307C245-FF63-495E-BB15-C6FC329FA875}"/>
              </a:ext>
            </a:extLst>
          </p:cNvPr>
          <p:cNvSpPr/>
          <p:nvPr/>
        </p:nvSpPr>
        <p:spPr>
          <a:xfrm>
            <a:off x="303490" y="1727307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1" name="Rounded Rectangle 63">
            <a:extLst>
              <a:ext uri="{FF2B5EF4-FFF2-40B4-BE49-F238E27FC236}">
                <a16:creationId xmlns:a16="http://schemas.microsoft.com/office/drawing/2014/main" id="{445757D5-A23F-46FB-B12C-1EC7026DB5B7}"/>
              </a:ext>
            </a:extLst>
          </p:cNvPr>
          <p:cNvSpPr/>
          <p:nvPr/>
        </p:nvSpPr>
        <p:spPr>
          <a:xfrm>
            <a:off x="2663118" y="1798188"/>
            <a:ext cx="1405413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14" name="Rounded Rectangle 64">
            <a:extLst>
              <a:ext uri="{FF2B5EF4-FFF2-40B4-BE49-F238E27FC236}">
                <a16:creationId xmlns:a16="http://schemas.microsoft.com/office/drawing/2014/main" id="{25992E2A-A783-4F05-BE14-FFFCDCF4EF9D}"/>
              </a:ext>
            </a:extLst>
          </p:cNvPr>
          <p:cNvSpPr/>
          <p:nvPr/>
        </p:nvSpPr>
        <p:spPr>
          <a:xfrm>
            <a:off x="4818667" y="1798187"/>
            <a:ext cx="1536816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15" name="Rounded Rectangle 65">
            <a:extLst>
              <a:ext uri="{FF2B5EF4-FFF2-40B4-BE49-F238E27FC236}">
                <a16:creationId xmlns:a16="http://schemas.microsoft.com/office/drawing/2014/main" id="{E3DC5864-161E-40B8-8766-145D135F2F73}"/>
              </a:ext>
            </a:extLst>
          </p:cNvPr>
          <p:cNvSpPr/>
          <p:nvPr/>
        </p:nvSpPr>
        <p:spPr>
          <a:xfrm>
            <a:off x="7056213" y="1806531"/>
            <a:ext cx="1608375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17" name="Oval 67">
            <a:extLst>
              <a:ext uri="{FF2B5EF4-FFF2-40B4-BE49-F238E27FC236}">
                <a16:creationId xmlns:a16="http://schemas.microsoft.com/office/drawing/2014/main" id="{5392B1C6-CAD3-45B0-96BA-F3AAA7867E92}"/>
              </a:ext>
            </a:extLst>
          </p:cNvPr>
          <p:cNvSpPr/>
          <p:nvPr/>
        </p:nvSpPr>
        <p:spPr>
          <a:xfrm>
            <a:off x="8058649" y="3080476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</p:spTree>
    <p:extLst>
      <p:ext uri="{BB962C8B-B14F-4D97-AF65-F5344CB8AC3E}">
        <p14:creationId xmlns:p14="http://schemas.microsoft.com/office/powerpoint/2010/main" val="224038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5">
            <a:extLst>
              <a:ext uri="{FF2B5EF4-FFF2-40B4-BE49-F238E27FC236}">
                <a16:creationId xmlns:a16="http://schemas.microsoft.com/office/drawing/2014/main" id="{A590C5DB-5E80-4203-A969-4027E2DBF176}"/>
              </a:ext>
            </a:extLst>
          </p:cNvPr>
          <p:cNvSpPr txBox="1"/>
          <p:nvPr/>
        </p:nvSpPr>
        <p:spPr>
          <a:xfrm rot="5400000">
            <a:off x="11003334" y="4923882"/>
            <a:ext cx="120640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7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6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14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92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7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9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2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Fairness Proof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84D915-B4C0-4AF4-91ED-91E5552285FD}"/>
              </a:ext>
            </a:extLst>
          </p:cNvPr>
          <p:cNvSpPr txBox="1"/>
          <p:nvPr/>
        </p:nvSpPr>
        <p:spPr>
          <a:xfrm>
            <a:off x="1989315" y="5710136"/>
            <a:ext cx="6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Second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Fairness properties checking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813C9C-1E87-441F-8D74-84CC1738C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13</a:t>
            </a:fld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D185EDD2-FD44-4A99-AF93-C41D3E53E595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15">
            <a:extLst>
              <a:ext uri="{FF2B5EF4-FFF2-40B4-BE49-F238E27FC236}">
                <a16:creationId xmlns:a16="http://schemas.microsoft.com/office/drawing/2014/main" id="{BAAC5C48-2526-4705-AF5A-21A0F55619F3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76">
            <a:extLst>
              <a:ext uri="{FF2B5EF4-FFF2-40B4-BE49-F238E27FC236}">
                <a16:creationId xmlns:a16="http://schemas.microsoft.com/office/drawing/2014/main" id="{B713F401-CE2C-44FF-8A7D-094ECFDD9BFF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7FE5D18A-92F7-4552-A0A3-D82D319DD11A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2" name="Flowchart: Document 7">
            <a:extLst>
              <a:ext uri="{FF2B5EF4-FFF2-40B4-BE49-F238E27FC236}">
                <a16:creationId xmlns:a16="http://schemas.microsoft.com/office/drawing/2014/main" id="{8ECAC725-FDD8-4286-975B-458C9D2C726F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3" name="Rounded Rectangle 63">
            <a:extLst>
              <a:ext uri="{FF2B5EF4-FFF2-40B4-BE49-F238E27FC236}">
                <a16:creationId xmlns:a16="http://schemas.microsoft.com/office/drawing/2014/main" id="{8F437DF2-7D1A-418C-96E5-9F166576B1F9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4" name="Rounded Rectangle 64">
            <a:extLst>
              <a:ext uri="{FF2B5EF4-FFF2-40B4-BE49-F238E27FC236}">
                <a16:creationId xmlns:a16="http://schemas.microsoft.com/office/drawing/2014/main" id="{10FDC039-E925-41E4-ACFE-24C8AB15F658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5" name="Rounded Rectangle 65">
            <a:extLst>
              <a:ext uri="{FF2B5EF4-FFF2-40B4-BE49-F238E27FC236}">
                <a16:creationId xmlns:a16="http://schemas.microsoft.com/office/drawing/2014/main" id="{27D028D9-5729-4C4A-A649-A73E297C6E9C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9393BFE9-33CB-485B-A384-1D44F9A31CCC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7" name="Rounded Rectangle 100">
            <a:extLst>
              <a:ext uri="{FF2B5EF4-FFF2-40B4-BE49-F238E27FC236}">
                <a16:creationId xmlns:a16="http://schemas.microsoft.com/office/drawing/2014/main" id="{7B0544BF-3CD3-4961-87EB-4FA951CE0DC6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8" name="Rounded Rectangle 101">
            <a:extLst>
              <a:ext uri="{FF2B5EF4-FFF2-40B4-BE49-F238E27FC236}">
                <a16:creationId xmlns:a16="http://schemas.microsoft.com/office/drawing/2014/main" id="{A407BDBB-9925-47E4-95F9-9240D18C2290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9" name="Oval 104">
            <a:extLst>
              <a:ext uri="{FF2B5EF4-FFF2-40B4-BE49-F238E27FC236}">
                <a16:creationId xmlns:a16="http://schemas.microsoft.com/office/drawing/2014/main" id="{35A6E870-E0F5-4CE5-869F-40EEBBA948C0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70" name="Rounded Rectangle 201">
            <a:extLst>
              <a:ext uri="{FF2B5EF4-FFF2-40B4-BE49-F238E27FC236}">
                <a16:creationId xmlns:a16="http://schemas.microsoft.com/office/drawing/2014/main" id="{BAAEAFF2-852A-4F8B-B93A-8B895ACF10FB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71" name="Straight Arrow Connector 199">
            <a:extLst>
              <a:ext uri="{FF2B5EF4-FFF2-40B4-BE49-F238E27FC236}">
                <a16:creationId xmlns:a16="http://schemas.microsoft.com/office/drawing/2014/main" id="{5543A752-793B-4AF4-8337-83FC3275FF97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18">
            <a:extLst>
              <a:ext uri="{FF2B5EF4-FFF2-40B4-BE49-F238E27FC236}">
                <a16:creationId xmlns:a16="http://schemas.microsoft.com/office/drawing/2014/main" id="{E8C2FA83-DDF3-4E22-B2F8-AC5AFE285AAE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2">
            <a:extLst>
              <a:ext uri="{FF2B5EF4-FFF2-40B4-BE49-F238E27FC236}">
                <a16:creationId xmlns:a16="http://schemas.microsoft.com/office/drawing/2014/main" id="{4FF36FCD-6156-4DDA-AB0F-463247D3AEE9}"/>
              </a:ext>
            </a:extLst>
          </p:cNvPr>
          <p:cNvCxnSpPr>
            <a:cxnSpLocks/>
            <a:stCxn id="146" idx="6"/>
            <a:endCxn id="63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24">
            <a:extLst>
              <a:ext uri="{FF2B5EF4-FFF2-40B4-BE49-F238E27FC236}">
                <a16:creationId xmlns:a16="http://schemas.microsoft.com/office/drawing/2014/main" id="{B9B67622-4BD7-4F75-BC4E-0FF5BB2EB428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26">
            <a:extLst>
              <a:ext uri="{FF2B5EF4-FFF2-40B4-BE49-F238E27FC236}">
                <a16:creationId xmlns:a16="http://schemas.microsoft.com/office/drawing/2014/main" id="{BAA7B98F-A50C-4DEF-A923-839FC1113CA9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35">
            <a:extLst>
              <a:ext uri="{FF2B5EF4-FFF2-40B4-BE49-F238E27FC236}">
                <a16:creationId xmlns:a16="http://schemas.microsoft.com/office/drawing/2014/main" id="{85692E23-44DD-49D1-9A50-CDECBB6A54CB}"/>
              </a:ext>
            </a:extLst>
          </p:cNvPr>
          <p:cNvCxnSpPr>
            <a:cxnSpLocks/>
            <a:stCxn id="66" idx="2"/>
            <a:endCxn id="70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52">
            <a:extLst>
              <a:ext uri="{FF2B5EF4-FFF2-40B4-BE49-F238E27FC236}">
                <a16:creationId xmlns:a16="http://schemas.microsoft.com/office/drawing/2014/main" id="{6E42079B-2F63-421F-BD7D-55D84BAA9512}"/>
              </a:ext>
            </a:extLst>
          </p:cNvPr>
          <p:cNvCxnSpPr>
            <a:cxnSpLocks/>
            <a:stCxn id="67" idx="3"/>
            <a:endCxn id="69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254">
            <a:extLst>
              <a:ext uri="{FF2B5EF4-FFF2-40B4-BE49-F238E27FC236}">
                <a16:creationId xmlns:a16="http://schemas.microsoft.com/office/drawing/2014/main" id="{3E607E27-48E5-414C-94B0-9CBB066084C0}"/>
              </a:ext>
            </a:extLst>
          </p:cNvPr>
          <p:cNvCxnSpPr>
            <a:cxnSpLocks/>
            <a:stCxn id="69" idx="6"/>
            <a:endCxn id="68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75">
            <a:extLst>
              <a:ext uri="{FF2B5EF4-FFF2-40B4-BE49-F238E27FC236}">
                <a16:creationId xmlns:a16="http://schemas.microsoft.com/office/drawing/2014/main" id="{C6EAA91A-AFB9-4670-93E1-06E7BD37C60F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9" name="TextBox 277">
            <a:extLst>
              <a:ext uri="{FF2B5EF4-FFF2-40B4-BE49-F238E27FC236}">
                <a16:creationId xmlns:a16="http://schemas.microsoft.com/office/drawing/2014/main" id="{27E84817-30C0-4C4C-814E-9213F7C5BF85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30" name="TextBox 283">
            <a:extLst>
              <a:ext uri="{FF2B5EF4-FFF2-40B4-BE49-F238E27FC236}">
                <a16:creationId xmlns:a16="http://schemas.microsoft.com/office/drawing/2014/main" id="{0914F90D-999C-42DA-82A5-A1BCE97A089A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31" name="Elbow Connector 13">
            <a:extLst>
              <a:ext uri="{FF2B5EF4-FFF2-40B4-BE49-F238E27FC236}">
                <a16:creationId xmlns:a16="http://schemas.microsoft.com/office/drawing/2014/main" id="{9605F4AF-9634-43AD-869C-8B1BE3D60C23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25">
            <a:extLst>
              <a:ext uri="{FF2B5EF4-FFF2-40B4-BE49-F238E27FC236}">
                <a16:creationId xmlns:a16="http://schemas.microsoft.com/office/drawing/2014/main" id="{EDCAE08E-0492-4AC0-9B28-F00875757596}"/>
              </a:ext>
            </a:extLst>
          </p:cNvPr>
          <p:cNvCxnSpPr>
            <a:cxnSpLocks/>
            <a:stCxn id="68" idx="3"/>
            <a:endCxn id="144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68">
            <a:extLst>
              <a:ext uri="{FF2B5EF4-FFF2-40B4-BE49-F238E27FC236}">
                <a16:creationId xmlns:a16="http://schemas.microsoft.com/office/drawing/2014/main" id="{D01043F7-909B-4C84-AA8B-4050CF082274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4" name="Straight Arrow Connector 70">
            <a:extLst>
              <a:ext uri="{FF2B5EF4-FFF2-40B4-BE49-F238E27FC236}">
                <a16:creationId xmlns:a16="http://schemas.microsoft.com/office/drawing/2014/main" id="{3B3474FA-4C81-43E9-95B5-7FC14E775DE9}"/>
              </a:ext>
            </a:extLst>
          </p:cNvPr>
          <p:cNvCxnSpPr>
            <a:cxnSpLocks/>
            <a:stCxn id="135" idx="4"/>
            <a:endCxn id="67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05">
            <a:extLst>
              <a:ext uri="{FF2B5EF4-FFF2-40B4-BE49-F238E27FC236}">
                <a16:creationId xmlns:a16="http://schemas.microsoft.com/office/drawing/2014/main" id="{B2993ACE-8E3A-456D-9A17-FEF582101249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6" name="Straight Arrow Connector 79">
            <a:extLst>
              <a:ext uri="{FF2B5EF4-FFF2-40B4-BE49-F238E27FC236}">
                <a16:creationId xmlns:a16="http://schemas.microsoft.com/office/drawing/2014/main" id="{DEFCCA34-1951-465B-A071-24B3A45AC38E}"/>
              </a:ext>
            </a:extLst>
          </p:cNvPr>
          <p:cNvCxnSpPr>
            <a:cxnSpLocks/>
            <a:stCxn id="70" idx="1"/>
            <a:endCxn id="135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Document 112">
            <a:extLst>
              <a:ext uri="{FF2B5EF4-FFF2-40B4-BE49-F238E27FC236}">
                <a16:creationId xmlns:a16="http://schemas.microsoft.com/office/drawing/2014/main" id="{6C4D37B8-2357-4C37-BCC3-47CDC0F3AE20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8" name="TextBox 106">
            <a:extLst>
              <a:ext uri="{FF2B5EF4-FFF2-40B4-BE49-F238E27FC236}">
                <a16:creationId xmlns:a16="http://schemas.microsoft.com/office/drawing/2014/main" id="{E42B88FF-9D9B-4495-A492-C1EA79B00698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2">
            <a:extLst>
              <a:ext uri="{FF2B5EF4-FFF2-40B4-BE49-F238E27FC236}">
                <a16:creationId xmlns:a16="http://schemas.microsoft.com/office/drawing/2014/main" id="{1E017031-8BE7-4393-90EA-2E57D01BEEF6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TextBox 133">
            <a:extLst>
              <a:ext uri="{FF2B5EF4-FFF2-40B4-BE49-F238E27FC236}">
                <a16:creationId xmlns:a16="http://schemas.microsoft.com/office/drawing/2014/main" id="{752F6C3C-638E-49D2-896A-D2113378F74D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41" name="TextBox 134">
            <a:extLst>
              <a:ext uri="{FF2B5EF4-FFF2-40B4-BE49-F238E27FC236}">
                <a16:creationId xmlns:a16="http://schemas.microsoft.com/office/drawing/2014/main" id="{D9EF920F-F62B-4DEB-AC9D-A0BB3FF36D5A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4DCB940A-ED4A-4E0C-9D1C-B6FBB736D18A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3" name="Oval 145">
            <a:extLst>
              <a:ext uri="{FF2B5EF4-FFF2-40B4-BE49-F238E27FC236}">
                <a16:creationId xmlns:a16="http://schemas.microsoft.com/office/drawing/2014/main" id="{5E9D9232-13E8-4C6D-B847-15B2A1CF27A6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4" name="Oval 146">
            <a:extLst>
              <a:ext uri="{FF2B5EF4-FFF2-40B4-BE49-F238E27FC236}">
                <a16:creationId xmlns:a16="http://schemas.microsoft.com/office/drawing/2014/main" id="{965192EB-2E28-4D5C-B78D-14A96F9A8526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5" name="Elbow Connector 128">
            <a:extLst>
              <a:ext uri="{FF2B5EF4-FFF2-40B4-BE49-F238E27FC236}">
                <a16:creationId xmlns:a16="http://schemas.microsoft.com/office/drawing/2014/main" id="{D45DE9D4-70A7-4F7B-9A11-9C723AE515F1}"/>
              </a:ext>
            </a:extLst>
          </p:cNvPr>
          <p:cNvCxnSpPr>
            <a:cxnSpLocks/>
            <a:stCxn id="70" idx="0"/>
            <a:endCxn id="133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90">
            <a:extLst>
              <a:ext uri="{FF2B5EF4-FFF2-40B4-BE49-F238E27FC236}">
                <a16:creationId xmlns:a16="http://schemas.microsoft.com/office/drawing/2014/main" id="{4CB8349E-BB33-4BA4-9E92-583BAA0DD08B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7" name="Rectangle 80">
            <a:extLst>
              <a:ext uri="{FF2B5EF4-FFF2-40B4-BE49-F238E27FC236}">
                <a16:creationId xmlns:a16="http://schemas.microsoft.com/office/drawing/2014/main" id="{E63D0729-B2A2-4068-AF3B-6D2F8020278B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8" name="Flowchart: Document 7">
            <a:extLst>
              <a:ext uri="{FF2B5EF4-FFF2-40B4-BE49-F238E27FC236}">
                <a16:creationId xmlns:a16="http://schemas.microsoft.com/office/drawing/2014/main" id="{E7367BC1-BEBC-4A0E-BA26-C80BBA9A7616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9" name="Rounded Rectangle 115">
            <a:extLst>
              <a:ext uri="{FF2B5EF4-FFF2-40B4-BE49-F238E27FC236}">
                <a16:creationId xmlns:a16="http://schemas.microsoft.com/office/drawing/2014/main" id="{D38A93AA-8027-444A-AF78-952352CC7F20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50" name="Oval 116">
            <a:extLst>
              <a:ext uri="{FF2B5EF4-FFF2-40B4-BE49-F238E27FC236}">
                <a16:creationId xmlns:a16="http://schemas.microsoft.com/office/drawing/2014/main" id="{92A24744-BD61-4A1E-82B7-9DC883A3DCF9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51" name="Oval 117">
            <a:extLst>
              <a:ext uri="{FF2B5EF4-FFF2-40B4-BE49-F238E27FC236}">
                <a16:creationId xmlns:a16="http://schemas.microsoft.com/office/drawing/2014/main" id="{34921BE4-7371-4ECB-A178-4FF46F38DE7D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2" name="Elbow Connector 135">
            <a:extLst>
              <a:ext uri="{FF2B5EF4-FFF2-40B4-BE49-F238E27FC236}">
                <a16:creationId xmlns:a16="http://schemas.microsoft.com/office/drawing/2014/main" id="{2F07ECE8-D626-48F2-A295-44AE01E9066B}"/>
              </a:ext>
            </a:extLst>
          </p:cNvPr>
          <p:cNvCxnSpPr>
            <a:cxnSpLocks/>
            <a:stCxn id="68" idx="3"/>
            <a:endCxn id="143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36">
            <a:extLst>
              <a:ext uri="{FF2B5EF4-FFF2-40B4-BE49-F238E27FC236}">
                <a16:creationId xmlns:a16="http://schemas.microsoft.com/office/drawing/2014/main" id="{C9EBCBEE-B3A8-4201-BABE-C2B9189EDDB0}"/>
              </a:ext>
            </a:extLst>
          </p:cNvPr>
          <p:cNvCxnSpPr>
            <a:cxnSpLocks/>
            <a:stCxn id="67" idx="1"/>
            <a:endCxn id="62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6">
            <a:extLst>
              <a:ext uri="{FF2B5EF4-FFF2-40B4-BE49-F238E27FC236}">
                <a16:creationId xmlns:a16="http://schemas.microsoft.com/office/drawing/2014/main" id="{1EF4C169-5BBF-468E-AFCA-95AA1FCF1DE5}"/>
              </a:ext>
            </a:extLst>
          </p:cNvPr>
          <p:cNvCxnSpPr>
            <a:cxnSpLocks/>
            <a:stCxn id="67" idx="1"/>
            <a:endCxn id="137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91">
            <a:extLst>
              <a:ext uri="{FF2B5EF4-FFF2-40B4-BE49-F238E27FC236}">
                <a16:creationId xmlns:a16="http://schemas.microsoft.com/office/drawing/2014/main" id="{7A04D7B1-A637-4FBB-A61F-BA41E7510C6A}"/>
              </a:ext>
            </a:extLst>
          </p:cNvPr>
          <p:cNvCxnSpPr>
            <a:cxnSpLocks/>
            <a:stCxn id="133" idx="2"/>
            <a:endCxn id="142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67">
            <a:extLst>
              <a:ext uri="{FF2B5EF4-FFF2-40B4-BE49-F238E27FC236}">
                <a16:creationId xmlns:a16="http://schemas.microsoft.com/office/drawing/2014/main" id="{D54E64C8-63E4-46D2-8881-5279B95FE079}"/>
              </a:ext>
            </a:extLst>
          </p:cNvPr>
          <p:cNvSpPr/>
          <p:nvPr/>
        </p:nvSpPr>
        <p:spPr>
          <a:xfrm>
            <a:off x="8058649" y="3080476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163" name="Title 1">
            <a:extLst>
              <a:ext uri="{FF2B5EF4-FFF2-40B4-BE49-F238E27FC236}">
                <a16:creationId xmlns:a16="http://schemas.microsoft.com/office/drawing/2014/main" id="{E7A713F4-E87D-474E-B38E-2461BA9F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Rounded Rectangle 201">
            <a:extLst>
              <a:ext uri="{FF2B5EF4-FFF2-40B4-BE49-F238E27FC236}">
                <a16:creationId xmlns:a16="http://schemas.microsoft.com/office/drawing/2014/main" id="{1E7E036A-3022-45E9-9DB1-FDBCF6610937}"/>
              </a:ext>
            </a:extLst>
          </p:cNvPr>
          <p:cNvSpPr/>
          <p:nvPr/>
        </p:nvSpPr>
        <p:spPr>
          <a:xfrm>
            <a:off x="6002310" y="3155868"/>
            <a:ext cx="1575297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sp>
        <p:nvSpPr>
          <p:cNvPr id="10" name="Oval 68">
            <a:extLst>
              <a:ext uri="{FF2B5EF4-FFF2-40B4-BE49-F238E27FC236}">
                <a16:creationId xmlns:a16="http://schemas.microsoft.com/office/drawing/2014/main" id="{5AC5360F-1D0F-45F2-BCBE-481155434199}"/>
              </a:ext>
            </a:extLst>
          </p:cNvPr>
          <p:cNvSpPr/>
          <p:nvPr/>
        </p:nvSpPr>
        <p:spPr>
          <a:xfrm>
            <a:off x="3512578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sp>
        <p:nvSpPr>
          <p:cNvPr id="11" name="Oval 142">
            <a:extLst>
              <a:ext uri="{FF2B5EF4-FFF2-40B4-BE49-F238E27FC236}">
                <a16:creationId xmlns:a16="http://schemas.microsoft.com/office/drawing/2014/main" id="{FD255B90-ADB2-4FB5-82F6-BD28B8C4E9E3}"/>
              </a:ext>
            </a:extLst>
          </p:cNvPr>
          <p:cNvSpPr/>
          <p:nvPr/>
        </p:nvSpPr>
        <p:spPr>
          <a:xfrm>
            <a:off x="2276862" y="3170993"/>
            <a:ext cx="785710" cy="389514"/>
          </a:xfrm>
          <a:prstGeom prst="ellipse">
            <a:avLst/>
          </a:prstGeom>
          <a:solidFill>
            <a:srgbClr val="FFA88B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2" name="Oval 105">
            <a:extLst>
              <a:ext uri="{FF2B5EF4-FFF2-40B4-BE49-F238E27FC236}">
                <a16:creationId xmlns:a16="http://schemas.microsoft.com/office/drawing/2014/main" id="{C70FADE1-0079-469A-8195-1DB480B6EA5A}"/>
              </a:ext>
            </a:extLst>
          </p:cNvPr>
          <p:cNvSpPr/>
          <p:nvPr/>
        </p:nvSpPr>
        <p:spPr>
          <a:xfrm>
            <a:off x="3445153" y="3407909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</p:spTree>
    <p:extLst>
      <p:ext uri="{BB962C8B-B14F-4D97-AF65-F5344CB8AC3E}">
        <p14:creationId xmlns:p14="http://schemas.microsoft.com/office/powerpoint/2010/main" val="169289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75">
            <a:extLst>
              <a:ext uri="{FF2B5EF4-FFF2-40B4-BE49-F238E27FC236}">
                <a16:creationId xmlns:a16="http://schemas.microsoft.com/office/drawing/2014/main" id="{A590C5DB-5E80-4203-A969-4027E2DBF176}"/>
              </a:ext>
            </a:extLst>
          </p:cNvPr>
          <p:cNvSpPr txBox="1"/>
          <p:nvPr/>
        </p:nvSpPr>
        <p:spPr>
          <a:xfrm rot="5400000">
            <a:off x="11003334" y="4923882"/>
            <a:ext cx="1206405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7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7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6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14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92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70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9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28" algn="l" defTabSz="91435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solidFill>
                  <a:schemeClr val="bg1"/>
                </a:solidFill>
              </a:rPr>
              <a:t>Fairness Proof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AFEE6E-80D9-4002-BDFC-BF55297EB6B7}"/>
              </a:ext>
            </a:extLst>
          </p:cNvPr>
          <p:cNvSpPr txBox="1"/>
          <p:nvPr/>
        </p:nvSpPr>
        <p:spPr>
          <a:xfrm>
            <a:off x="1989315" y="5710136"/>
            <a:ext cx="6922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Last stage: </a:t>
            </a:r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The proof of fairness properties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C780DD-58D2-4E44-95A3-6A1229F2E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14</a:t>
            </a:fld>
            <a:endParaRPr lang="en-US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08BB1C33-4E97-44DF-A9F5-CC63ECC6A146}"/>
              </a:ext>
            </a:extLst>
          </p:cNvPr>
          <p:cNvSpPr/>
          <p:nvPr/>
        </p:nvSpPr>
        <p:spPr>
          <a:xfrm>
            <a:off x="2047332" y="2711116"/>
            <a:ext cx="8213983" cy="1198313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15">
            <a:extLst>
              <a:ext uri="{FF2B5EF4-FFF2-40B4-BE49-F238E27FC236}">
                <a16:creationId xmlns:a16="http://schemas.microsoft.com/office/drawing/2014/main" id="{97D0E152-ABFD-4156-81C2-8F9B5851AD64}"/>
              </a:ext>
            </a:extLst>
          </p:cNvPr>
          <p:cNvSpPr/>
          <p:nvPr/>
        </p:nvSpPr>
        <p:spPr>
          <a:xfrm>
            <a:off x="2055976" y="4008297"/>
            <a:ext cx="9368999" cy="1167788"/>
          </a:xfrm>
          <a:prstGeom prst="rect">
            <a:avLst/>
          </a:prstGeom>
          <a:solidFill>
            <a:schemeClr val="accent2">
              <a:lumMod val="60000"/>
              <a:lumOff val="40000"/>
              <a:alpha val="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276">
            <a:extLst>
              <a:ext uri="{FF2B5EF4-FFF2-40B4-BE49-F238E27FC236}">
                <a16:creationId xmlns:a16="http://schemas.microsoft.com/office/drawing/2014/main" id="{CE72FE13-6F25-4C96-A839-66EDBA98EB5E}"/>
              </a:ext>
            </a:extLst>
          </p:cNvPr>
          <p:cNvSpPr/>
          <p:nvPr/>
        </p:nvSpPr>
        <p:spPr>
          <a:xfrm>
            <a:off x="185276" y="1598347"/>
            <a:ext cx="10085285" cy="1010698"/>
          </a:xfrm>
          <a:prstGeom prst="rect">
            <a:avLst/>
          </a:prstGeom>
          <a:solidFill>
            <a:schemeClr val="accent1">
              <a:lumMod val="20000"/>
              <a:lumOff val="80000"/>
              <a:alpha val="21000"/>
            </a:schemeClr>
          </a:solidFill>
          <a:ln w="12700">
            <a:solidFill>
              <a:schemeClr val="accent1">
                <a:shade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8">
            <a:extLst>
              <a:ext uri="{FF2B5EF4-FFF2-40B4-BE49-F238E27FC236}">
                <a16:creationId xmlns:a16="http://schemas.microsoft.com/office/drawing/2014/main" id="{3A048DB0-F927-416A-8317-567D8D44CA6F}"/>
              </a:ext>
            </a:extLst>
          </p:cNvPr>
          <p:cNvSpPr/>
          <p:nvPr/>
        </p:nvSpPr>
        <p:spPr>
          <a:xfrm>
            <a:off x="249366" y="2940827"/>
            <a:ext cx="1514602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</a:t>
            </a:r>
            <a:endParaRPr lang="en-US" sz="1200" b="1" i="1"/>
          </a:p>
          <a:p>
            <a:pPr algn="ctr"/>
            <a:r>
              <a:rPr lang="en-US" sz="1200" b="1"/>
              <a:t>contract (</a:t>
            </a:r>
            <a:r>
              <a:rPr lang="en-US" sz="1200" b="1" i="1"/>
              <a:t>k</a:t>
            </a:r>
            <a:r>
              <a:rPr lang="en-US" sz="1200" b="1"/>
              <a:t>-player)</a:t>
            </a:r>
          </a:p>
        </p:txBody>
      </p:sp>
      <p:sp>
        <p:nvSpPr>
          <p:cNvPr id="62" name="Flowchart: Document 7">
            <a:extLst>
              <a:ext uri="{FF2B5EF4-FFF2-40B4-BE49-F238E27FC236}">
                <a16:creationId xmlns:a16="http://schemas.microsoft.com/office/drawing/2014/main" id="{0D2B04B4-6A3F-4E58-B4EF-DE22187830C6}"/>
              </a:ext>
            </a:extLst>
          </p:cNvPr>
          <p:cNvSpPr/>
          <p:nvPr/>
        </p:nvSpPr>
        <p:spPr>
          <a:xfrm>
            <a:off x="183646" y="3835812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63" name="Rounded Rectangle 63">
            <a:extLst>
              <a:ext uri="{FF2B5EF4-FFF2-40B4-BE49-F238E27FC236}">
                <a16:creationId xmlns:a16="http://schemas.microsoft.com/office/drawing/2014/main" id="{9B514EA9-FB10-4A7E-B3FA-2FDCF1B999F9}"/>
              </a:ext>
            </a:extLst>
          </p:cNvPr>
          <p:cNvSpPr/>
          <p:nvPr/>
        </p:nvSpPr>
        <p:spPr>
          <a:xfrm>
            <a:off x="2655314" y="1806531"/>
            <a:ext cx="1405413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Generate symbolic paths</a:t>
            </a:r>
          </a:p>
        </p:txBody>
      </p:sp>
      <p:sp>
        <p:nvSpPr>
          <p:cNvPr id="64" name="Rounded Rectangle 64">
            <a:extLst>
              <a:ext uri="{FF2B5EF4-FFF2-40B4-BE49-F238E27FC236}">
                <a16:creationId xmlns:a16="http://schemas.microsoft.com/office/drawing/2014/main" id="{B6D83AAB-76DA-4101-ABE8-BA4DB3C8CADF}"/>
              </a:ext>
            </a:extLst>
          </p:cNvPr>
          <p:cNvSpPr/>
          <p:nvPr/>
        </p:nvSpPr>
        <p:spPr>
          <a:xfrm>
            <a:off x="4808420" y="1798188"/>
            <a:ext cx="1536816" cy="510778"/>
          </a:xfrm>
          <a:prstGeom prst="roundRect">
            <a:avLst/>
          </a:prstGeom>
          <a:solidFill>
            <a:srgbClr val="FFFFF0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Synthesize mechanism model</a:t>
            </a:r>
          </a:p>
        </p:txBody>
      </p:sp>
      <p:sp>
        <p:nvSpPr>
          <p:cNvPr id="65" name="Rounded Rectangle 65">
            <a:extLst>
              <a:ext uri="{FF2B5EF4-FFF2-40B4-BE49-F238E27FC236}">
                <a16:creationId xmlns:a16="http://schemas.microsoft.com/office/drawing/2014/main" id="{5C4F081D-489D-4BBE-A099-41AA27894520}"/>
              </a:ext>
            </a:extLst>
          </p:cNvPr>
          <p:cNvSpPr/>
          <p:nvPr/>
        </p:nvSpPr>
        <p:spPr>
          <a:xfrm>
            <a:off x="7037920" y="1806531"/>
            <a:ext cx="1608375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Translate to SMT encoding</a:t>
            </a:r>
          </a:p>
        </p:txBody>
      </p:sp>
      <p:sp>
        <p:nvSpPr>
          <p:cNvPr id="66" name="Oval 67">
            <a:extLst>
              <a:ext uri="{FF2B5EF4-FFF2-40B4-BE49-F238E27FC236}">
                <a16:creationId xmlns:a16="http://schemas.microsoft.com/office/drawing/2014/main" id="{5B2BBE55-D178-4F10-992A-5F10AB979185}"/>
              </a:ext>
            </a:extLst>
          </p:cNvPr>
          <p:cNvSpPr/>
          <p:nvPr/>
        </p:nvSpPr>
        <p:spPr>
          <a:xfrm>
            <a:off x="8057551" y="3079169"/>
            <a:ext cx="1888792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</a:t>
            </a:r>
            <a:r>
              <a:rPr lang="en-US" sz="1200" b="1" i="1"/>
              <a:t>k</a:t>
            </a:r>
            <a:r>
              <a:rPr lang="en-US" sz="1200" b="1"/>
              <a:t>-player bounded model</a:t>
            </a:r>
          </a:p>
        </p:txBody>
      </p:sp>
      <p:sp>
        <p:nvSpPr>
          <p:cNvPr id="67" name="Rounded Rectangle 100">
            <a:extLst>
              <a:ext uri="{FF2B5EF4-FFF2-40B4-BE49-F238E27FC236}">
                <a16:creationId xmlns:a16="http://schemas.microsoft.com/office/drawing/2014/main" id="{7D3F3DE0-42E3-426F-8277-69EE5E608021}"/>
              </a:ext>
            </a:extLst>
          </p:cNvPr>
          <p:cNvSpPr/>
          <p:nvPr/>
        </p:nvSpPr>
        <p:spPr>
          <a:xfrm>
            <a:off x="3050476" y="4310452"/>
            <a:ext cx="1953749" cy="490742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68" name="Rounded Rectangle 101">
            <a:extLst>
              <a:ext uri="{FF2B5EF4-FFF2-40B4-BE49-F238E27FC236}">
                <a16:creationId xmlns:a16="http://schemas.microsoft.com/office/drawing/2014/main" id="{F4645C32-F9FC-453A-A1C9-9AE5C24BFC95}"/>
              </a:ext>
            </a:extLst>
          </p:cNvPr>
          <p:cNvSpPr/>
          <p:nvPr/>
        </p:nvSpPr>
        <p:spPr>
          <a:xfrm>
            <a:off x="7556297" y="4302043"/>
            <a:ext cx="1493741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69" name="Oval 104">
            <a:extLst>
              <a:ext uri="{FF2B5EF4-FFF2-40B4-BE49-F238E27FC236}">
                <a16:creationId xmlns:a16="http://schemas.microsoft.com/office/drawing/2014/main" id="{C2EE9E64-C2CF-4490-A0BB-374E8F5184F9}"/>
              </a:ext>
            </a:extLst>
          </p:cNvPr>
          <p:cNvSpPr/>
          <p:nvPr/>
        </p:nvSpPr>
        <p:spPr>
          <a:xfrm>
            <a:off x="5485423" y="4245570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70" name="Rounded Rectangle 201">
            <a:extLst>
              <a:ext uri="{FF2B5EF4-FFF2-40B4-BE49-F238E27FC236}">
                <a16:creationId xmlns:a16="http://schemas.microsoft.com/office/drawing/2014/main" id="{F22A71F1-DF20-4B1C-B198-AE320B36DFC5}"/>
              </a:ext>
            </a:extLst>
          </p:cNvPr>
          <p:cNvSpPr/>
          <p:nvPr/>
        </p:nvSpPr>
        <p:spPr>
          <a:xfrm>
            <a:off x="5981000" y="3135904"/>
            <a:ext cx="1575297" cy="510778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Check fairness property </a:t>
            </a:r>
            <a:r>
              <a:rPr lang="en-US" sz="1200" b="1" i="1"/>
              <a:t>P </a:t>
            </a:r>
          </a:p>
        </p:txBody>
      </p:sp>
      <p:cxnSp>
        <p:nvCxnSpPr>
          <p:cNvPr id="71" name="Straight Arrow Connector 199">
            <a:extLst>
              <a:ext uri="{FF2B5EF4-FFF2-40B4-BE49-F238E27FC236}">
                <a16:creationId xmlns:a16="http://schemas.microsoft.com/office/drawing/2014/main" id="{F59CFA5C-C583-4238-A71F-F23CF6E73EAB}"/>
              </a:ext>
            </a:extLst>
          </p:cNvPr>
          <p:cNvCxnSpPr>
            <a:cxnSpLocks/>
            <a:stCxn id="62" idx="0"/>
            <a:endCxn id="61" idx="2"/>
          </p:cNvCxnSpPr>
          <p:nvPr/>
        </p:nvCxnSpPr>
        <p:spPr>
          <a:xfrm flipV="1">
            <a:off x="1005307" y="3451605"/>
            <a:ext cx="1360" cy="3842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218">
            <a:extLst>
              <a:ext uri="{FF2B5EF4-FFF2-40B4-BE49-F238E27FC236}">
                <a16:creationId xmlns:a16="http://schemas.microsoft.com/office/drawing/2014/main" id="{2EA96840-584D-48BB-8227-7903DAA6C31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1006667" y="2376496"/>
            <a:ext cx="0" cy="56433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222">
            <a:extLst>
              <a:ext uri="{FF2B5EF4-FFF2-40B4-BE49-F238E27FC236}">
                <a16:creationId xmlns:a16="http://schemas.microsoft.com/office/drawing/2014/main" id="{59C5A856-D1AE-4759-9EFB-E37B5F01D275}"/>
              </a:ext>
            </a:extLst>
          </p:cNvPr>
          <p:cNvCxnSpPr>
            <a:cxnSpLocks/>
            <a:stCxn id="146" idx="6"/>
            <a:endCxn id="63" idx="1"/>
          </p:cNvCxnSpPr>
          <p:nvPr/>
        </p:nvCxnSpPr>
        <p:spPr>
          <a:xfrm>
            <a:off x="2055976" y="2051902"/>
            <a:ext cx="5993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224">
            <a:extLst>
              <a:ext uri="{FF2B5EF4-FFF2-40B4-BE49-F238E27FC236}">
                <a16:creationId xmlns:a16="http://schemas.microsoft.com/office/drawing/2014/main" id="{C00AB756-AF09-48FB-B6B8-13EF85951A19}"/>
              </a:ext>
            </a:extLst>
          </p:cNvPr>
          <p:cNvCxnSpPr>
            <a:cxnSpLocks/>
            <a:stCxn id="63" idx="3"/>
            <a:endCxn id="64" idx="1"/>
          </p:cNvCxnSpPr>
          <p:nvPr/>
        </p:nvCxnSpPr>
        <p:spPr>
          <a:xfrm>
            <a:off x="4060727" y="2051902"/>
            <a:ext cx="747693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226">
            <a:extLst>
              <a:ext uri="{FF2B5EF4-FFF2-40B4-BE49-F238E27FC236}">
                <a16:creationId xmlns:a16="http://schemas.microsoft.com/office/drawing/2014/main" id="{CDDAF2B3-B339-4FDC-A033-633AA85B122C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6345236" y="2051902"/>
            <a:ext cx="692684" cy="1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235">
            <a:extLst>
              <a:ext uri="{FF2B5EF4-FFF2-40B4-BE49-F238E27FC236}">
                <a16:creationId xmlns:a16="http://schemas.microsoft.com/office/drawing/2014/main" id="{38A3FB65-CEC0-47C6-BB67-AAF6F05B2ECE}"/>
              </a:ext>
            </a:extLst>
          </p:cNvPr>
          <p:cNvCxnSpPr>
            <a:cxnSpLocks/>
            <a:stCxn id="66" idx="2"/>
            <a:endCxn id="70" idx="3"/>
          </p:cNvCxnSpPr>
          <p:nvPr/>
        </p:nvCxnSpPr>
        <p:spPr>
          <a:xfrm flipH="1">
            <a:off x="7556297" y="3391031"/>
            <a:ext cx="501254" cy="2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252">
            <a:extLst>
              <a:ext uri="{FF2B5EF4-FFF2-40B4-BE49-F238E27FC236}">
                <a16:creationId xmlns:a16="http://schemas.microsoft.com/office/drawing/2014/main" id="{B7D5EDB4-56E3-4B0D-B741-BB496EA1AABF}"/>
              </a:ext>
            </a:extLst>
          </p:cNvPr>
          <p:cNvCxnSpPr>
            <a:cxnSpLocks/>
            <a:stCxn id="67" idx="3"/>
            <a:endCxn id="69" idx="2"/>
          </p:cNvCxnSpPr>
          <p:nvPr/>
        </p:nvCxnSpPr>
        <p:spPr>
          <a:xfrm>
            <a:off x="5004225" y="4555823"/>
            <a:ext cx="481198" cy="160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254">
            <a:extLst>
              <a:ext uri="{FF2B5EF4-FFF2-40B4-BE49-F238E27FC236}">
                <a16:creationId xmlns:a16="http://schemas.microsoft.com/office/drawing/2014/main" id="{9D101FCE-764A-45F5-AAD1-F099976150E1}"/>
              </a:ext>
            </a:extLst>
          </p:cNvPr>
          <p:cNvCxnSpPr>
            <a:cxnSpLocks/>
            <a:stCxn id="69" idx="6"/>
            <a:endCxn id="68" idx="1"/>
          </p:cNvCxnSpPr>
          <p:nvPr/>
        </p:nvCxnSpPr>
        <p:spPr>
          <a:xfrm>
            <a:off x="7051379" y="4557432"/>
            <a:ext cx="50491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275">
            <a:extLst>
              <a:ext uri="{FF2B5EF4-FFF2-40B4-BE49-F238E27FC236}">
                <a16:creationId xmlns:a16="http://schemas.microsoft.com/office/drawing/2014/main" id="{B1A7EF25-5081-4B76-AAE6-F5F4EDFD1881}"/>
              </a:ext>
            </a:extLst>
          </p:cNvPr>
          <p:cNvSpPr txBox="1"/>
          <p:nvPr/>
        </p:nvSpPr>
        <p:spPr>
          <a:xfrm rot="5400000">
            <a:off x="10940533" y="4533987"/>
            <a:ext cx="1206405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Fairness Proof</a:t>
            </a:r>
          </a:p>
        </p:txBody>
      </p:sp>
      <p:sp>
        <p:nvSpPr>
          <p:cNvPr id="129" name="TextBox 277">
            <a:extLst>
              <a:ext uri="{FF2B5EF4-FFF2-40B4-BE49-F238E27FC236}">
                <a16:creationId xmlns:a16="http://schemas.microsoft.com/office/drawing/2014/main" id="{E3BC66CC-85F5-4231-81E5-DCD3448B763D}"/>
              </a:ext>
            </a:extLst>
          </p:cNvPr>
          <p:cNvSpPr txBox="1"/>
          <p:nvPr/>
        </p:nvSpPr>
        <p:spPr>
          <a:xfrm rot="5400000">
            <a:off x="9735485" y="2077834"/>
            <a:ext cx="1345501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Model Extraction</a:t>
            </a:r>
          </a:p>
        </p:txBody>
      </p:sp>
      <p:sp>
        <p:nvSpPr>
          <p:cNvPr id="130" name="TextBox 283">
            <a:extLst>
              <a:ext uri="{FF2B5EF4-FFF2-40B4-BE49-F238E27FC236}">
                <a16:creationId xmlns:a16="http://schemas.microsoft.com/office/drawing/2014/main" id="{F51F465D-EA4F-4791-B004-4D2EAFBD63DE}"/>
              </a:ext>
            </a:extLst>
          </p:cNvPr>
          <p:cNvSpPr txBox="1"/>
          <p:nvPr/>
        </p:nvSpPr>
        <p:spPr>
          <a:xfrm rot="5400000">
            <a:off x="9732221" y="3300272"/>
            <a:ext cx="1393017" cy="25134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/>
              <a:t>Property Checking</a:t>
            </a:r>
          </a:p>
        </p:txBody>
      </p:sp>
      <p:cxnSp>
        <p:nvCxnSpPr>
          <p:cNvPr id="131" name="Elbow Connector 13">
            <a:extLst>
              <a:ext uri="{FF2B5EF4-FFF2-40B4-BE49-F238E27FC236}">
                <a16:creationId xmlns:a16="http://schemas.microsoft.com/office/drawing/2014/main" id="{9B9125FD-97B9-4D2B-BDC1-BEF14C23C907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>
            <a:off x="8646295" y="2051902"/>
            <a:ext cx="355652" cy="102726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Elbow Connector 25">
            <a:extLst>
              <a:ext uri="{FF2B5EF4-FFF2-40B4-BE49-F238E27FC236}">
                <a16:creationId xmlns:a16="http://schemas.microsoft.com/office/drawing/2014/main" id="{3B348FBA-F52E-4940-885D-7307880D79CB}"/>
              </a:ext>
            </a:extLst>
          </p:cNvPr>
          <p:cNvCxnSpPr>
            <a:cxnSpLocks/>
            <a:stCxn id="68" idx="3"/>
            <a:endCxn id="144" idx="2"/>
          </p:cNvCxnSpPr>
          <p:nvPr/>
        </p:nvCxnSpPr>
        <p:spPr>
          <a:xfrm>
            <a:off x="9050038" y="4557432"/>
            <a:ext cx="1211277" cy="319531"/>
          </a:xfrm>
          <a:prstGeom prst="bentConnector3">
            <a:avLst>
              <a:gd name="adj1" fmla="val 4419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68">
            <a:extLst>
              <a:ext uri="{FF2B5EF4-FFF2-40B4-BE49-F238E27FC236}">
                <a16:creationId xmlns:a16="http://schemas.microsoft.com/office/drawing/2014/main" id="{A051ABED-CBB2-47F9-83D9-0B6CBCECA73B}"/>
              </a:ext>
            </a:extLst>
          </p:cNvPr>
          <p:cNvSpPr/>
          <p:nvPr/>
        </p:nvSpPr>
        <p:spPr>
          <a:xfrm>
            <a:off x="3512469" y="2773068"/>
            <a:ext cx="1815382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Counter-examples</a:t>
            </a:r>
          </a:p>
        </p:txBody>
      </p:sp>
      <p:cxnSp>
        <p:nvCxnSpPr>
          <p:cNvPr id="134" name="Straight Arrow Connector 70">
            <a:extLst>
              <a:ext uri="{FF2B5EF4-FFF2-40B4-BE49-F238E27FC236}">
                <a16:creationId xmlns:a16="http://schemas.microsoft.com/office/drawing/2014/main" id="{698A359F-A0B1-4BD9-9C95-C5DD53A03688}"/>
              </a:ext>
            </a:extLst>
          </p:cNvPr>
          <p:cNvCxnSpPr>
            <a:cxnSpLocks/>
            <a:stCxn id="135" idx="4"/>
            <a:endCxn id="67" idx="0"/>
          </p:cNvCxnSpPr>
          <p:nvPr/>
        </p:nvCxnSpPr>
        <p:spPr>
          <a:xfrm>
            <a:off x="4027351" y="3796748"/>
            <a:ext cx="0" cy="5137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05">
            <a:extLst>
              <a:ext uri="{FF2B5EF4-FFF2-40B4-BE49-F238E27FC236}">
                <a16:creationId xmlns:a16="http://schemas.microsoft.com/office/drawing/2014/main" id="{738FB3BB-CD35-4256-93D4-674DB4EF5FB5}"/>
              </a:ext>
            </a:extLst>
          </p:cNvPr>
          <p:cNvSpPr/>
          <p:nvPr/>
        </p:nvSpPr>
        <p:spPr>
          <a:xfrm>
            <a:off x="3435262" y="3407235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cxnSp>
        <p:nvCxnSpPr>
          <p:cNvPr id="136" name="Straight Arrow Connector 79">
            <a:extLst>
              <a:ext uri="{FF2B5EF4-FFF2-40B4-BE49-F238E27FC236}">
                <a16:creationId xmlns:a16="http://schemas.microsoft.com/office/drawing/2014/main" id="{80BE76B3-C277-42D1-9D86-511D1A6A4E96}"/>
              </a:ext>
            </a:extLst>
          </p:cNvPr>
          <p:cNvCxnSpPr>
            <a:cxnSpLocks/>
            <a:stCxn id="70" idx="1"/>
            <a:endCxn id="135" idx="6"/>
          </p:cNvCxnSpPr>
          <p:nvPr/>
        </p:nvCxnSpPr>
        <p:spPr>
          <a:xfrm flipH="1">
            <a:off x="4619439" y="3391293"/>
            <a:ext cx="1361561" cy="2106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Flowchart: Document 112">
            <a:extLst>
              <a:ext uri="{FF2B5EF4-FFF2-40B4-BE49-F238E27FC236}">
                <a16:creationId xmlns:a16="http://schemas.microsoft.com/office/drawing/2014/main" id="{80B3FC54-5EDF-42DF-BA25-070679BD1CAD}"/>
              </a:ext>
            </a:extLst>
          </p:cNvPr>
          <p:cNvSpPr/>
          <p:nvPr/>
        </p:nvSpPr>
        <p:spPr>
          <a:xfrm>
            <a:off x="169394" y="4592285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38" name="TextBox 106">
            <a:extLst>
              <a:ext uri="{FF2B5EF4-FFF2-40B4-BE49-F238E27FC236}">
                <a16:creationId xmlns:a16="http://schemas.microsoft.com/office/drawing/2014/main" id="{5FA6732F-E6FD-4ABE-9D2E-D4F07A63433F}"/>
              </a:ext>
            </a:extLst>
          </p:cNvPr>
          <p:cNvSpPr txBox="1"/>
          <p:nvPr/>
        </p:nvSpPr>
        <p:spPr>
          <a:xfrm>
            <a:off x="5836980" y="2737380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39" name="TextBox 132">
            <a:extLst>
              <a:ext uri="{FF2B5EF4-FFF2-40B4-BE49-F238E27FC236}">
                <a16:creationId xmlns:a16="http://schemas.microsoft.com/office/drawing/2014/main" id="{9C4A948D-84A5-477C-BDF7-23BE76DCC12E}"/>
              </a:ext>
            </a:extLst>
          </p:cNvPr>
          <p:cNvSpPr txBox="1"/>
          <p:nvPr/>
        </p:nvSpPr>
        <p:spPr>
          <a:xfrm>
            <a:off x="4991679" y="3458273"/>
            <a:ext cx="1325494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0" name="TextBox 133">
            <a:extLst>
              <a:ext uri="{FF2B5EF4-FFF2-40B4-BE49-F238E27FC236}">
                <a16:creationId xmlns:a16="http://schemas.microsoft.com/office/drawing/2014/main" id="{33B9DB4F-A41B-449E-B167-67920703EC84}"/>
              </a:ext>
            </a:extLst>
          </p:cNvPr>
          <p:cNvSpPr txBox="1"/>
          <p:nvPr/>
        </p:nvSpPr>
        <p:spPr>
          <a:xfrm>
            <a:off x="9536555" y="4861076"/>
            <a:ext cx="672528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failure</a:t>
            </a:r>
          </a:p>
        </p:txBody>
      </p:sp>
      <p:sp>
        <p:nvSpPr>
          <p:cNvPr id="141" name="TextBox 134">
            <a:extLst>
              <a:ext uri="{FF2B5EF4-FFF2-40B4-BE49-F238E27FC236}">
                <a16:creationId xmlns:a16="http://schemas.microsoft.com/office/drawing/2014/main" id="{02AD39E6-C19E-4B5C-89C6-C4136AC690AF}"/>
              </a:ext>
            </a:extLst>
          </p:cNvPr>
          <p:cNvSpPr txBox="1"/>
          <p:nvPr/>
        </p:nvSpPr>
        <p:spPr>
          <a:xfrm>
            <a:off x="9490766" y="4053869"/>
            <a:ext cx="768250" cy="26613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/>
              <a:t>success</a:t>
            </a:r>
          </a:p>
        </p:txBody>
      </p:sp>
      <p:sp>
        <p:nvSpPr>
          <p:cNvPr id="142" name="Oval 142">
            <a:extLst>
              <a:ext uri="{FF2B5EF4-FFF2-40B4-BE49-F238E27FC236}">
                <a16:creationId xmlns:a16="http://schemas.microsoft.com/office/drawing/2014/main" id="{AE19500B-7EA5-44D5-915B-391C0D7A4348}"/>
              </a:ext>
            </a:extLst>
          </p:cNvPr>
          <p:cNvSpPr/>
          <p:nvPr/>
        </p:nvSpPr>
        <p:spPr>
          <a:xfrm>
            <a:off x="2266239" y="3162581"/>
            <a:ext cx="785710" cy="389514"/>
          </a:xfrm>
          <a:prstGeom prst="ellipse">
            <a:avLst/>
          </a:prstGeom>
          <a:solidFill>
            <a:srgbClr val="FFA88B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Unfair</a:t>
            </a:r>
          </a:p>
        </p:txBody>
      </p:sp>
      <p:sp>
        <p:nvSpPr>
          <p:cNvPr id="143" name="Oval 145">
            <a:extLst>
              <a:ext uri="{FF2B5EF4-FFF2-40B4-BE49-F238E27FC236}">
                <a16:creationId xmlns:a16="http://schemas.microsoft.com/office/drawing/2014/main" id="{F28A2DF6-2637-467B-9D7E-9FBFB90AB9F0}"/>
              </a:ext>
            </a:extLst>
          </p:cNvPr>
          <p:cNvSpPr/>
          <p:nvPr/>
        </p:nvSpPr>
        <p:spPr>
          <a:xfrm>
            <a:off x="10244647" y="4105031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44" name="Oval 146">
            <a:extLst>
              <a:ext uri="{FF2B5EF4-FFF2-40B4-BE49-F238E27FC236}">
                <a16:creationId xmlns:a16="http://schemas.microsoft.com/office/drawing/2014/main" id="{FDC3FF88-F6A7-4238-893B-8A8368A3B159}"/>
              </a:ext>
            </a:extLst>
          </p:cNvPr>
          <p:cNvSpPr/>
          <p:nvPr/>
        </p:nvSpPr>
        <p:spPr>
          <a:xfrm>
            <a:off x="10261315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  <p:cxnSp>
        <p:nvCxnSpPr>
          <p:cNvPr id="145" name="Elbow Connector 128">
            <a:extLst>
              <a:ext uri="{FF2B5EF4-FFF2-40B4-BE49-F238E27FC236}">
                <a16:creationId xmlns:a16="http://schemas.microsoft.com/office/drawing/2014/main" id="{14212232-693A-490A-A123-8F3FB28C7707}"/>
              </a:ext>
            </a:extLst>
          </p:cNvPr>
          <p:cNvCxnSpPr>
            <a:cxnSpLocks/>
            <a:stCxn id="70" idx="0"/>
            <a:endCxn id="133" idx="6"/>
          </p:cNvCxnSpPr>
          <p:nvPr/>
        </p:nvCxnSpPr>
        <p:spPr>
          <a:xfrm rot="16200000" flipV="1">
            <a:off x="5964211" y="2331466"/>
            <a:ext cx="168079" cy="144079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90">
            <a:extLst>
              <a:ext uri="{FF2B5EF4-FFF2-40B4-BE49-F238E27FC236}">
                <a16:creationId xmlns:a16="http://schemas.microsoft.com/office/drawing/2014/main" id="{AE0733B0-12FA-4F56-879D-A97B0AA59527}"/>
              </a:ext>
            </a:extLst>
          </p:cNvPr>
          <p:cNvSpPr/>
          <p:nvPr/>
        </p:nvSpPr>
        <p:spPr>
          <a:xfrm>
            <a:off x="303490" y="1727308"/>
            <a:ext cx="1752486" cy="649188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Instrumented harness program</a:t>
            </a:r>
          </a:p>
        </p:txBody>
      </p:sp>
      <p:sp>
        <p:nvSpPr>
          <p:cNvPr id="147" name="Rectangle 80">
            <a:extLst>
              <a:ext uri="{FF2B5EF4-FFF2-40B4-BE49-F238E27FC236}">
                <a16:creationId xmlns:a16="http://schemas.microsoft.com/office/drawing/2014/main" id="{29DE42F1-38DA-4897-9C0A-9893F519135E}"/>
              </a:ext>
            </a:extLst>
          </p:cNvPr>
          <p:cNvSpPr/>
          <p:nvPr/>
        </p:nvSpPr>
        <p:spPr>
          <a:xfrm>
            <a:off x="10608276" y="1598347"/>
            <a:ext cx="989209" cy="2297489"/>
          </a:xfrm>
          <a:prstGeom prst="rect">
            <a:avLst/>
          </a:prstGeom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300"/>
              <a:t>Legend</a:t>
            </a:r>
          </a:p>
        </p:txBody>
      </p:sp>
      <p:sp>
        <p:nvSpPr>
          <p:cNvPr id="148" name="Flowchart: Document 7">
            <a:extLst>
              <a:ext uri="{FF2B5EF4-FFF2-40B4-BE49-F238E27FC236}">
                <a16:creationId xmlns:a16="http://schemas.microsoft.com/office/drawing/2014/main" id="{9404FF98-267D-460E-B9C1-88F226385B28}"/>
              </a:ext>
            </a:extLst>
          </p:cNvPr>
          <p:cNvSpPr/>
          <p:nvPr/>
        </p:nvSpPr>
        <p:spPr>
          <a:xfrm>
            <a:off x="10739028" y="1931710"/>
            <a:ext cx="727704" cy="343972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Input</a:t>
            </a:r>
          </a:p>
        </p:txBody>
      </p:sp>
      <p:sp>
        <p:nvSpPr>
          <p:cNvPr id="149" name="Rounded Rectangle 115">
            <a:extLst>
              <a:ext uri="{FF2B5EF4-FFF2-40B4-BE49-F238E27FC236}">
                <a16:creationId xmlns:a16="http://schemas.microsoft.com/office/drawing/2014/main" id="{E2D6D3F4-7D90-41D4-81AF-C3A983467B6A}"/>
              </a:ext>
            </a:extLst>
          </p:cNvPr>
          <p:cNvSpPr/>
          <p:nvPr/>
        </p:nvSpPr>
        <p:spPr>
          <a:xfrm>
            <a:off x="10734235" y="2423692"/>
            <a:ext cx="732497" cy="306467"/>
          </a:xfrm>
          <a:prstGeom prst="roundRect">
            <a:avLst/>
          </a:prstGeom>
          <a:solidFill>
            <a:srgbClr val="FFFFF0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Process</a:t>
            </a:r>
          </a:p>
        </p:txBody>
      </p:sp>
      <p:sp>
        <p:nvSpPr>
          <p:cNvPr id="150" name="Oval 116">
            <a:extLst>
              <a:ext uri="{FF2B5EF4-FFF2-40B4-BE49-F238E27FC236}">
                <a16:creationId xmlns:a16="http://schemas.microsoft.com/office/drawing/2014/main" id="{C87618A4-4529-4E3C-AB98-AC4772A4F45C}"/>
              </a:ext>
            </a:extLst>
          </p:cNvPr>
          <p:cNvSpPr/>
          <p:nvPr/>
        </p:nvSpPr>
        <p:spPr>
          <a:xfrm>
            <a:off x="10745951" y="2878170"/>
            <a:ext cx="713176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Data</a:t>
            </a:r>
          </a:p>
        </p:txBody>
      </p:sp>
      <p:sp>
        <p:nvSpPr>
          <p:cNvPr id="151" name="Oval 117">
            <a:extLst>
              <a:ext uri="{FF2B5EF4-FFF2-40B4-BE49-F238E27FC236}">
                <a16:creationId xmlns:a16="http://schemas.microsoft.com/office/drawing/2014/main" id="{DF6BCF96-BFB7-4879-9350-DC0B56C7B322}"/>
              </a:ext>
            </a:extLst>
          </p:cNvPr>
          <p:cNvSpPr/>
          <p:nvPr/>
        </p:nvSpPr>
        <p:spPr>
          <a:xfrm>
            <a:off x="10745951" y="3384475"/>
            <a:ext cx="727704" cy="389513"/>
          </a:xfrm>
          <a:prstGeom prst="ellipse">
            <a:avLst/>
          </a:prstGeom>
          <a:gradFill flip="none" rotWithShape="1">
            <a:gsLst>
              <a:gs pos="0">
                <a:srgbClr val="00B0F0"/>
              </a:gs>
              <a:gs pos="50000">
                <a:srgbClr val="FFA88B"/>
              </a:gs>
              <a:gs pos="48000">
                <a:schemeClr val="accent1">
                  <a:lumMod val="45000"/>
                  <a:lumOff val="55000"/>
                </a:schemeClr>
              </a:gs>
              <a:gs pos="100000">
                <a:srgbClr val="FFA88B"/>
              </a:gs>
            </a:gsLst>
            <a:lin ang="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Result</a:t>
            </a:r>
          </a:p>
        </p:txBody>
      </p:sp>
      <p:cxnSp>
        <p:nvCxnSpPr>
          <p:cNvPr id="152" name="Elbow Connector 135">
            <a:extLst>
              <a:ext uri="{FF2B5EF4-FFF2-40B4-BE49-F238E27FC236}">
                <a16:creationId xmlns:a16="http://schemas.microsoft.com/office/drawing/2014/main" id="{F864947E-EB3C-4686-A5B9-882124534FBC}"/>
              </a:ext>
            </a:extLst>
          </p:cNvPr>
          <p:cNvCxnSpPr>
            <a:cxnSpLocks/>
            <a:stCxn id="68" idx="3"/>
            <a:endCxn id="143" idx="2"/>
          </p:cNvCxnSpPr>
          <p:nvPr/>
        </p:nvCxnSpPr>
        <p:spPr>
          <a:xfrm flipV="1">
            <a:off x="9050038" y="4302043"/>
            <a:ext cx="1194609" cy="255389"/>
          </a:xfrm>
          <a:prstGeom prst="bentConnector3">
            <a:avLst>
              <a:gd name="adj1" fmla="val 4495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36">
            <a:extLst>
              <a:ext uri="{FF2B5EF4-FFF2-40B4-BE49-F238E27FC236}">
                <a16:creationId xmlns:a16="http://schemas.microsoft.com/office/drawing/2014/main" id="{3B8B086D-EB1C-4CC6-B59C-6E26E52112AD}"/>
              </a:ext>
            </a:extLst>
          </p:cNvPr>
          <p:cNvCxnSpPr>
            <a:cxnSpLocks/>
            <a:stCxn id="67" idx="1"/>
            <a:endCxn id="62" idx="3"/>
          </p:cNvCxnSpPr>
          <p:nvPr/>
        </p:nvCxnSpPr>
        <p:spPr>
          <a:xfrm rot="10800000">
            <a:off x="1826968" y="4122455"/>
            <a:ext cx="1223508" cy="433368"/>
          </a:xfrm>
          <a:prstGeom prst="bentConnector3">
            <a:avLst>
              <a:gd name="adj1" fmla="val 37681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6">
            <a:extLst>
              <a:ext uri="{FF2B5EF4-FFF2-40B4-BE49-F238E27FC236}">
                <a16:creationId xmlns:a16="http://schemas.microsoft.com/office/drawing/2014/main" id="{6C1ECC74-C1A8-4C68-9BED-F23CE7C94211}"/>
              </a:ext>
            </a:extLst>
          </p:cNvPr>
          <p:cNvCxnSpPr>
            <a:cxnSpLocks/>
            <a:stCxn id="67" idx="1"/>
            <a:endCxn id="137" idx="3"/>
          </p:cNvCxnSpPr>
          <p:nvPr/>
        </p:nvCxnSpPr>
        <p:spPr>
          <a:xfrm rot="10800000" flipV="1">
            <a:off x="1812718" y="4555822"/>
            <a:ext cx="1237759" cy="333899"/>
          </a:xfrm>
          <a:prstGeom prst="bentConnector3">
            <a:avLst>
              <a:gd name="adj1" fmla="val 37470"/>
            </a:avLst>
          </a:prstGeom>
          <a:ln w="127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91">
            <a:extLst>
              <a:ext uri="{FF2B5EF4-FFF2-40B4-BE49-F238E27FC236}">
                <a16:creationId xmlns:a16="http://schemas.microsoft.com/office/drawing/2014/main" id="{84601025-49C0-4747-B9C5-C4E1B236E0AC}"/>
              </a:ext>
            </a:extLst>
          </p:cNvPr>
          <p:cNvCxnSpPr>
            <a:cxnSpLocks/>
            <a:stCxn id="133" idx="2"/>
            <a:endCxn id="142" idx="0"/>
          </p:cNvCxnSpPr>
          <p:nvPr/>
        </p:nvCxnSpPr>
        <p:spPr>
          <a:xfrm rot="10800000" flipV="1">
            <a:off x="2659095" y="2967825"/>
            <a:ext cx="853375" cy="19475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itle 1">
            <a:extLst>
              <a:ext uri="{FF2B5EF4-FFF2-40B4-BE49-F238E27FC236}">
                <a16:creationId xmlns:a16="http://schemas.microsoft.com/office/drawing/2014/main" id="{3ECC2BC3-1427-454D-8A4E-E5A17EF67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Fairness Verification Framework (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61" name="Oval 105">
            <a:extLst>
              <a:ext uri="{FF2B5EF4-FFF2-40B4-BE49-F238E27FC236}">
                <a16:creationId xmlns:a16="http://schemas.microsoft.com/office/drawing/2014/main" id="{09C670FA-3BBC-4106-8910-07FF2683CB98}"/>
              </a:ext>
            </a:extLst>
          </p:cNvPr>
          <p:cNvSpPr/>
          <p:nvPr/>
        </p:nvSpPr>
        <p:spPr>
          <a:xfrm>
            <a:off x="3445153" y="3407909"/>
            <a:ext cx="1184177" cy="38951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Examples</a:t>
            </a:r>
          </a:p>
        </p:txBody>
      </p:sp>
      <p:sp>
        <p:nvSpPr>
          <p:cNvPr id="9" name="Flowchart: Document 112">
            <a:extLst>
              <a:ext uri="{FF2B5EF4-FFF2-40B4-BE49-F238E27FC236}">
                <a16:creationId xmlns:a16="http://schemas.microsoft.com/office/drawing/2014/main" id="{084CEAC1-F93A-4753-A8C3-1E677E99D683}"/>
              </a:ext>
            </a:extLst>
          </p:cNvPr>
          <p:cNvSpPr/>
          <p:nvPr/>
        </p:nvSpPr>
        <p:spPr>
          <a:xfrm>
            <a:off x="169393" y="4591877"/>
            <a:ext cx="1643323" cy="594874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/>
              <a:t>Predefined invariant templates</a:t>
            </a:r>
          </a:p>
        </p:txBody>
      </p:sp>
      <p:sp>
        <p:nvSpPr>
          <p:cNvPr id="10" name="Flowchart: Document 7">
            <a:extLst>
              <a:ext uri="{FF2B5EF4-FFF2-40B4-BE49-F238E27FC236}">
                <a16:creationId xmlns:a16="http://schemas.microsoft.com/office/drawing/2014/main" id="{691BF38B-ED49-40EB-9435-5D28E5A03DE6}"/>
              </a:ext>
            </a:extLst>
          </p:cNvPr>
          <p:cNvSpPr/>
          <p:nvPr/>
        </p:nvSpPr>
        <p:spPr>
          <a:xfrm>
            <a:off x="190831" y="3842109"/>
            <a:ext cx="1643322" cy="573286"/>
          </a:xfrm>
          <a:prstGeom prst="flowChartDocument">
            <a:avLst/>
          </a:prstGeom>
          <a:solidFill>
            <a:srgbClr val="A9D18E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 Smart Contract +</a:t>
            </a:r>
          </a:p>
          <a:p>
            <a:pPr algn="ctr"/>
            <a:r>
              <a:rPr lang="en-US" sz="1200" b="1"/>
              <a:t>Fairness Property </a:t>
            </a:r>
            <a:r>
              <a:rPr lang="en-US" sz="1200" b="1" i="1"/>
              <a:t>p</a:t>
            </a:r>
          </a:p>
        </p:txBody>
      </p:sp>
      <p:sp>
        <p:nvSpPr>
          <p:cNvPr id="11" name="Rounded Rectangle 100">
            <a:extLst>
              <a:ext uri="{FF2B5EF4-FFF2-40B4-BE49-F238E27FC236}">
                <a16:creationId xmlns:a16="http://schemas.microsoft.com/office/drawing/2014/main" id="{9C1022CC-F9B6-4C6B-B086-F848DBC7B730}"/>
              </a:ext>
            </a:extLst>
          </p:cNvPr>
          <p:cNvSpPr/>
          <p:nvPr/>
        </p:nvSpPr>
        <p:spPr>
          <a:xfrm>
            <a:off x="3050475" y="4302042"/>
            <a:ext cx="1953749" cy="490742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/>
              <a:t>Example-guided invariant generation</a:t>
            </a:r>
          </a:p>
        </p:txBody>
      </p:sp>
      <p:sp>
        <p:nvSpPr>
          <p:cNvPr id="12" name="Oval 104">
            <a:extLst>
              <a:ext uri="{FF2B5EF4-FFF2-40B4-BE49-F238E27FC236}">
                <a16:creationId xmlns:a16="http://schemas.microsoft.com/office/drawing/2014/main" id="{91E8BFFF-966A-4A74-85B6-21C3D0899E8F}"/>
              </a:ext>
            </a:extLst>
          </p:cNvPr>
          <p:cNvSpPr/>
          <p:nvPr/>
        </p:nvSpPr>
        <p:spPr>
          <a:xfrm>
            <a:off x="5492608" y="4243714"/>
            <a:ext cx="1565956" cy="623723"/>
          </a:xfrm>
          <a:prstGeom prst="ellipse">
            <a:avLst/>
          </a:prstGeom>
          <a:solidFill>
            <a:schemeClr val="bg1">
              <a:lumMod val="95000"/>
              <a:alpha val="50196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/>
              <a:t>Verification conditions</a:t>
            </a:r>
          </a:p>
        </p:txBody>
      </p:sp>
      <p:sp>
        <p:nvSpPr>
          <p:cNvPr id="13" name="Rounded Rectangle 101">
            <a:extLst>
              <a:ext uri="{FF2B5EF4-FFF2-40B4-BE49-F238E27FC236}">
                <a16:creationId xmlns:a16="http://schemas.microsoft.com/office/drawing/2014/main" id="{252CDA90-D320-4CCA-999E-61CD9541261D}"/>
              </a:ext>
            </a:extLst>
          </p:cNvPr>
          <p:cNvSpPr/>
          <p:nvPr/>
        </p:nvSpPr>
        <p:spPr>
          <a:xfrm>
            <a:off x="7578316" y="4302043"/>
            <a:ext cx="1493741" cy="510778"/>
          </a:xfrm>
          <a:prstGeom prst="roundRect">
            <a:avLst/>
          </a:prstGeom>
          <a:solidFill>
            <a:srgbClr val="FFFFF0"/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 anchor="ctr">
            <a:spAutoFit/>
          </a:bodyPr>
          <a:lstStyle/>
          <a:p>
            <a:pPr algn="ctr"/>
            <a:r>
              <a:rPr lang="en-US" sz="1200" b="1"/>
              <a:t>Prove fairness property </a:t>
            </a:r>
            <a:r>
              <a:rPr lang="en-US" sz="1200" b="1" i="1"/>
              <a:t>P</a:t>
            </a:r>
            <a:r>
              <a:rPr lang="en-US" sz="1200" b="1"/>
              <a:t> </a:t>
            </a:r>
          </a:p>
        </p:txBody>
      </p:sp>
      <p:sp>
        <p:nvSpPr>
          <p:cNvPr id="14" name="Oval 145">
            <a:extLst>
              <a:ext uri="{FF2B5EF4-FFF2-40B4-BE49-F238E27FC236}">
                <a16:creationId xmlns:a16="http://schemas.microsoft.com/office/drawing/2014/main" id="{F9500B48-6DD9-41AB-B767-5DA3E1C278DD}"/>
              </a:ext>
            </a:extLst>
          </p:cNvPr>
          <p:cNvSpPr/>
          <p:nvPr/>
        </p:nvSpPr>
        <p:spPr>
          <a:xfrm>
            <a:off x="10243286" y="4104218"/>
            <a:ext cx="768250" cy="394023"/>
          </a:xfrm>
          <a:prstGeom prst="ellipse">
            <a:avLst/>
          </a:prstGeom>
          <a:solidFill>
            <a:srgbClr val="00A1DC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15" name="Oval 146">
            <a:extLst>
              <a:ext uri="{FF2B5EF4-FFF2-40B4-BE49-F238E27FC236}">
                <a16:creationId xmlns:a16="http://schemas.microsoft.com/office/drawing/2014/main" id="{9B6A6F64-F4BB-44D3-AAEC-F60AF8E02D9A}"/>
              </a:ext>
            </a:extLst>
          </p:cNvPr>
          <p:cNvSpPr/>
          <p:nvPr/>
        </p:nvSpPr>
        <p:spPr>
          <a:xfrm>
            <a:off x="10263076" y="4666313"/>
            <a:ext cx="768250" cy="421299"/>
          </a:xfrm>
          <a:prstGeom prst="ellipse">
            <a:avLst/>
          </a:prstGeom>
          <a:solidFill>
            <a:srgbClr val="FF4500">
              <a:alpha val="50196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Unknown</a:t>
            </a:r>
          </a:p>
        </p:txBody>
      </p:sp>
    </p:spTree>
    <p:extLst>
      <p:ext uri="{BB962C8B-B14F-4D97-AF65-F5344CB8AC3E}">
        <p14:creationId xmlns:p14="http://schemas.microsoft.com/office/powerpoint/2010/main" val="36089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Property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87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91B645-F054-4D06-8373-6A637AF9E5AA}"/>
              </a:ext>
            </a:extLst>
          </p:cNvPr>
          <p:cNvSpPr txBox="1"/>
          <p:nvPr/>
        </p:nvSpPr>
        <p:spPr>
          <a:xfrm>
            <a:off x="6866261" y="2963866"/>
            <a:ext cx="448983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truthfulness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2-collusion-freeness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optimality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efficiency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B4F6C6-6603-48DF-BB1B-4ECBFC7939AF}"/>
              </a:ext>
            </a:extLst>
          </p:cNvPr>
          <p:cNvSpPr txBox="1"/>
          <p:nvPr/>
        </p:nvSpPr>
        <p:spPr>
          <a:xfrm>
            <a:off x="6789759" y="4081122"/>
            <a:ext cx="5127421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contracts do not meet our fairness properties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contracts meet some properties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E81F76F-69C2-739E-4FCB-E1248378C3F0}"/>
              </a:ext>
            </a:extLst>
          </p:cNvPr>
          <p:cNvGrpSpPr/>
          <p:nvPr/>
        </p:nvGrpSpPr>
        <p:grpSpPr>
          <a:xfrm>
            <a:off x="1132688" y="2564479"/>
            <a:ext cx="5341814" cy="3700983"/>
            <a:chOff x="3268786" y="2402086"/>
            <a:chExt cx="5341814" cy="3700983"/>
          </a:xfrm>
        </p:grpSpPr>
        <p:pic>
          <p:nvPicPr>
            <p:cNvPr id="36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F52FCBF-2C19-4A44-A298-688824DEC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8786" y="2402086"/>
              <a:ext cx="5341814" cy="3700983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E58670D-C3E9-40E0-8E6B-99379003C4C2}"/>
                </a:ext>
              </a:extLst>
            </p:cNvPr>
            <p:cNvSpPr txBox="1"/>
            <p:nvPr/>
          </p:nvSpPr>
          <p:spPr>
            <a:xfrm>
              <a:off x="5671764" y="533479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CB76691-C4E1-4F68-96D7-9D0FC5174A70}"/>
                </a:ext>
              </a:extLst>
            </p:cNvPr>
            <p:cNvSpPr txBox="1"/>
            <p:nvPr/>
          </p:nvSpPr>
          <p:spPr>
            <a:xfrm>
              <a:off x="6081757" y="5342876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FC1B6E8-AD31-4EF7-B735-93236910B87A}"/>
                </a:ext>
              </a:extLst>
            </p:cNvPr>
            <p:cNvSpPr txBox="1"/>
            <p:nvPr/>
          </p:nvSpPr>
          <p:spPr>
            <a:xfrm>
              <a:off x="6691357" y="5352708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E06DEC5-D42E-4890-BE5C-1A3768E901D4}"/>
                </a:ext>
              </a:extLst>
            </p:cNvPr>
            <p:cNvSpPr txBox="1"/>
            <p:nvPr/>
          </p:nvSpPr>
          <p:spPr>
            <a:xfrm>
              <a:off x="5671763" y="558047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0AB27FD-CCC5-4DF2-AE30-60E2FCBE719D}"/>
                </a:ext>
              </a:extLst>
            </p:cNvPr>
            <p:cNvSpPr txBox="1"/>
            <p:nvPr/>
          </p:nvSpPr>
          <p:spPr>
            <a:xfrm>
              <a:off x="6081757" y="5580472"/>
              <a:ext cx="294967" cy="19418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8C1DD24-88CC-43CB-96B7-B096968DBA13}"/>
                </a:ext>
              </a:extLst>
            </p:cNvPr>
            <p:cNvGrpSpPr/>
            <p:nvPr/>
          </p:nvGrpSpPr>
          <p:grpSpPr>
            <a:xfrm>
              <a:off x="3502050" y="4106637"/>
              <a:ext cx="3224980" cy="194187"/>
              <a:chOff x="1108587" y="3331906"/>
              <a:chExt cx="3224980" cy="194187"/>
            </a:xfrm>
          </p:grpSpPr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B086D3D-ACDE-419E-8351-AD021A3A6782}"/>
                  </a:ext>
                </a:extLst>
              </p:cNvPr>
              <p:cNvSpPr txBox="1"/>
              <p:nvPr/>
            </p:nvSpPr>
            <p:spPr>
              <a:xfrm>
                <a:off x="4038600" y="3331906"/>
                <a:ext cx="294967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11E2182D-79C9-4D79-8ADB-96421D299A7F}"/>
                  </a:ext>
                </a:extLst>
              </p:cNvPr>
              <p:cNvSpPr txBox="1"/>
              <p:nvPr/>
            </p:nvSpPr>
            <p:spPr>
              <a:xfrm>
                <a:off x="1108587" y="3331906"/>
                <a:ext cx="1046443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8B4E8BB0-E162-4B2E-B7D1-B6DA896FA9F8}"/>
                </a:ext>
              </a:extLst>
            </p:cNvPr>
            <p:cNvGrpSpPr/>
            <p:nvPr/>
          </p:nvGrpSpPr>
          <p:grpSpPr>
            <a:xfrm>
              <a:off x="3502049" y="4927597"/>
              <a:ext cx="3165484" cy="216310"/>
              <a:chOff x="1108586" y="4152866"/>
              <a:chExt cx="3165484" cy="216310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8F971DB-1342-4BE3-B3AC-FAE91CFE4EE7}"/>
                  </a:ext>
                </a:extLst>
              </p:cNvPr>
              <p:cNvSpPr txBox="1"/>
              <p:nvPr/>
            </p:nvSpPr>
            <p:spPr>
              <a:xfrm>
                <a:off x="3979103" y="4174989"/>
                <a:ext cx="294967" cy="19418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EDD5CFC-CFCA-48CE-B020-71C0EA89E5B5}"/>
                  </a:ext>
                </a:extLst>
              </p:cNvPr>
              <p:cNvSpPr txBox="1"/>
              <p:nvPr/>
            </p:nvSpPr>
            <p:spPr>
              <a:xfrm>
                <a:off x="1108586" y="4152866"/>
                <a:ext cx="1201995" cy="216310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D3C1ED-3110-4B1E-A4D7-13CE414E58FF}"/>
                </a:ext>
              </a:extLst>
            </p:cNvPr>
            <p:cNvSpPr txBox="1"/>
            <p:nvPr/>
          </p:nvSpPr>
          <p:spPr>
            <a:xfrm>
              <a:off x="3502049" y="5324834"/>
              <a:ext cx="1201995" cy="21631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9B8D53-144F-40F6-B8FA-11F8C16594F3}"/>
                </a:ext>
              </a:extLst>
            </p:cNvPr>
            <p:cNvSpPr txBox="1"/>
            <p:nvPr/>
          </p:nvSpPr>
          <p:spPr>
            <a:xfrm>
              <a:off x="3502049" y="5590304"/>
              <a:ext cx="1201995" cy="21631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4BBBFD-05EA-4AE0-8F9B-042867C8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15</a:t>
            </a:fld>
            <a:endParaRPr lang="en-US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468DD118-75CF-A04F-B1D0-075587E1B771}"/>
              </a:ext>
            </a:extLst>
          </p:cNvPr>
          <p:cNvSpPr txBox="1"/>
          <p:nvPr/>
        </p:nvSpPr>
        <p:spPr>
          <a:xfrm>
            <a:off x="690797" y="1482928"/>
            <a:ext cx="5511682" cy="958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3-player mechanism models </a:t>
            </a:r>
            <a:endParaRPr lang="en-US" altLang="zh-CN" sz="2000" b="1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12 real-world auction smart contracts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of Property Checking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36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52FCBF-2C19-4A44-A298-688824DE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66" y="2576757"/>
            <a:ext cx="5341814" cy="37009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7B4F6C6-6603-48DF-BB1B-4ECBFC7939AF}"/>
              </a:ext>
            </a:extLst>
          </p:cNvPr>
          <p:cNvSpPr txBox="1"/>
          <p:nvPr/>
        </p:nvSpPr>
        <p:spPr>
          <a:xfrm>
            <a:off x="6396243" y="4812751"/>
            <a:ext cx="5839478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Around 0.1 second in Property Checking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C6F148A-660C-4A2B-AFA8-29E7E786A316}"/>
              </a:ext>
            </a:extLst>
          </p:cNvPr>
          <p:cNvSpPr txBox="1">
            <a:spLocks/>
          </p:cNvSpPr>
          <p:nvPr/>
        </p:nvSpPr>
        <p:spPr>
          <a:xfrm>
            <a:off x="838200" y="226219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i="1">
              <a:cs typeface="Calibri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7036742-5E51-4E54-AA97-FAE22CB4C74D}"/>
              </a:ext>
            </a:extLst>
          </p:cNvPr>
          <p:cNvSpPr/>
          <p:nvPr/>
        </p:nvSpPr>
        <p:spPr>
          <a:xfrm>
            <a:off x="5666295" y="3692069"/>
            <a:ext cx="383234" cy="2497277"/>
          </a:xfrm>
          <a:prstGeom prst="rect">
            <a:avLst/>
          </a:prstGeom>
          <a:solidFill>
            <a:srgbClr val="C00000">
              <a:alpha val="38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EAEDA98-30D8-4910-809C-F9F80CB9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16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BE520A-03DC-4BB3-A9A0-4716844F91BA}"/>
              </a:ext>
            </a:extLst>
          </p:cNvPr>
          <p:cNvSpPr txBox="1"/>
          <p:nvPr/>
        </p:nvSpPr>
        <p:spPr>
          <a:xfrm>
            <a:off x="690797" y="1482928"/>
            <a:ext cx="5511682" cy="958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3-player mechanism models </a:t>
            </a:r>
            <a:endParaRPr lang="en-US" altLang="zh-CN" sz="2000" b="1">
              <a:latin typeface="Arial" panose="020B0604020202020204" pitchFamily="34" charset="0"/>
              <a:ea typeface="等线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12 real-world auction smart contracts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  <p:sp>
        <p:nvSpPr>
          <p:cNvPr id="9" name="文本框 13">
            <a:extLst>
              <a:ext uri="{FF2B5EF4-FFF2-40B4-BE49-F238E27FC236}">
                <a16:creationId xmlns:a16="http://schemas.microsoft.com/office/drawing/2014/main" id="{A43AB86B-4C93-7D1C-C74B-E4DF5947C0E0}"/>
              </a:ext>
            </a:extLst>
          </p:cNvPr>
          <p:cNvSpPr txBox="1"/>
          <p:nvPr/>
        </p:nvSpPr>
        <p:spPr>
          <a:xfrm>
            <a:off x="6866261" y="2963866"/>
            <a:ext cx="448983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T: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truthfulness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2-collusion-freeness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optimality   </a:t>
            </a:r>
            <a:r>
              <a:rPr lang="en-US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efficiency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4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of Property Checking Time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7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2AAEE3-2541-4E7B-B5F3-9C9D585E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466" y="2398237"/>
            <a:ext cx="5800769" cy="405466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9EDFBCC-3260-4885-AE22-842B9E95D010}"/>
              </a:ext>
            </a:extLst>
          </p:cNvPr>
          <p:cNvSpPr txBox="1"/>
          <p:nvPr/>
        </p:nvSpPr>
        <p:spPr>
          <a:xfrm>
            <a:off x="7032480" y="3903302"/>
            <a:ext cx="5114413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Checking time less than one second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45BECC-944A-46CD-846B-7466187E4E76}"/>
              </a:ext>
            </a:extLst>
          </p:cNvPr>
          <p:cNvSpPr txBox="1"/>
          <p:nvPr/>
        </p:nvSpPr>
        <p:spPr>
          <a:xfrm>
            <a:off x="592597" y="1655839"/>
            <a:ext cx="61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From 3-player to 8-player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D52D0-602D-46CC-93EB-6A972D347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8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Model Extraction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cs typeface="Calibri"/>
            </a:endParaRPr>
          </a:p>
          <a:p>
            <a:endParaRPr lang="en-US" i="1">
              <a:cs typeface="Calibri"/>
            </a:endParaRPr>
          </a:p>
          <a:p>
            <a:pPr marL="0" indent="0">
              <a:buNone/>
            </a:pPr>
            <a:endParaRPr lang="en-US" i="1">
              <a:cs typeface="Calibri"/>
            </a:endParaRPr>
          </a:p>
        </p:txBody>
      </p:sp>
      <p:pic>
        <p:nvPicPr>
          <p:cNvPr id="4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811F49-3091-4783-A732-8CC66666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60" y="2270081"/>
            <a:ext cx="5983766" cy="39811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663282B-88C6-4276-928D-5B34282452A2}"/>
              </a:ext>
            </a:extLst>
          </p:cNvPr>
          <p:cNvSpPr txBox="1"/>
          <p:nvPr/>
        </p:nvSpPr>
        <p:spPr>
          <a:xfrm>
            <a:off x="7001227" y="3231599"/>
            <a:ext cx="373840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Extraction time explodes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728C14-2B62-43C1-B0B1-607E244A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18</a:t>
            </a:fld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139A6F6-6A6C-4E26-AC24-F588ACD25CE8}"/>
              </a:ext>
            </a:extLst>
          </p:cNvPr>
          <p:cNvSpPr txBox="1"/>
          <p:nvPr/>
        </p:nvSpPr>
        <p:spPr>
          <a:xfrm>
            <a:off x="6782621" y="4332974"/>
            <a:ext cx="5408552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Fairness checking does not work for large N</a:t>
            </a:r>
            <a:endParaRPr lang="zh-CN" altLang="en-US" sz="18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47064C4-EBA6-45DD-A880-62D232767F71}"/>
              </a:ext>
            </a:extLst>
          </p:cNvPr>
          <p:cNvSpPr txBox="1"/>
          <p:nvPr/>
        </p:nvSpPr>
        <p:spPr>
          <a:xfrm>
            <a:off x="592597" y="1655839"/>
            <a:ext cx="6134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From 3-player to 8-player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6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Evaluation of Fairness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107C1-E49B-4B7A-A9D8-ECD031CE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837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31A3773-C57A-4963-9464-83E6C1688373}"/>
              </a:ext>
            </a:extLst>
          </p:cNvPr>
          <p:cNvSpPr txBox="1"/>
          <p:nvPr/>
        </p:nvSpPr>
        <p:spPr>
          <a:xfrm>
            <a:off x="6534462" y="2919796"/>
            <a:ext cx="4666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contract are fair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contract is unknow </a:t>
            </a:r>
            <a:endParaRPr lang="zh-CN" altLang="en-US" sz="20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D185A2-C38F-411C-967F-C212D8594A45}"/>
              </a:ext>
            </a:extLst>
          </p:cNvPr>
          <p:cNvSpPr txBox="1"/>
          <p:nvPr/>
        </p:nvSpPr>
        <p:spPr>
          <a:xfrm>
            <a:off x="757701" y="1687937"/>
            <a:ext cx="8737911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Arial"/>
                <a:ea typeface="等线"/>
                <a:cs typeface="Arial"/>
              </a:rPr>
              <a:t>Four “fair” contracts (having no counter-examples)</a:t>
            </a:r>
            <a:endParaRPr lang="zh-CN" altLang="en-US" sz="2000" b="1">
              <a:latin typeface="Arial"/>
              <a:ea typeface="等线"/>
              <a:cs typeface="Arial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D73D37-6788-47B5-90F4-446B0CF8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523B281-56DD-4FF8-9C5A-D612A2BC3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46111"/>
              </p:ext>
            </p:extLst>
          </p:nvPr>
        </p:nvGraphicFramePr>
        <p:xfrm>
          <a:off x="1656413" y="2435488"/>
          <a:ext cx="4284000" cy="2160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90937">
                  <a:extLst>
                    <a:ext uri="{9D8B030D-6E8A-4147-A177-3AD203B41FA5}">
                      <a16:colId xmlns:a16="http://schemas.microsoft.com/office/drawing/2014/main" val="3338144946"/>
                    </a:ext>
                  </a:extLst>
                </a:gridCol>
                <a:gridCol w="1312675">
                  <a:extLst>
                    <a:ext uri="{9D8B030D-6E8A-4147-A177-3AD203B41FA5}">
                      <a16:colId xmlns:a16="http://schemas.microsoft.com/office/drawing/2014/main" val="832710133"/>
                    </a:ext>
                  </a:extLst>
                </a:gridCol>
                <a:gridCol w="1180388">
                  <a:extLst>
                    <a:ext uri="{9D8B030D-6E8A-4147-A177-3AD203B41FA5}">
                      <a16:colId xmlns:a16="http://schemas.microsoft.com/office/drawing/2014/main" val="474020929"/>
                    </a:ext>
                  </a:extLst>
                </a:gridCol>
              </a:tblGrid>
              <a:tr h="418205">
                <a:tc>
                  <a:txBody>
                    <a:bodyPr/>
                    <a:lstStyle/>
                    <a:p>
                      <a:r>
                        <a:rPr lang="en-US" altLang="zh-CN"/>
                        <a:t>Contracts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Invariants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/>
                        <a:t>Fair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156718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 err="1"/>
                        <a:t>AuctionItem</a:t>
                      </a:r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27658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/>
                        <a:t>Deed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997087"/>
                  </a:ext>
                </a:extLst>
              </a:tr>
              <a:tr h="487180">
                <a:tc>
                  <a:txBody>
                    <a:bodyPr/>
                    <a:lstStyle/>
                    <a:p>
                      <a:r>
                        <a:rPr lang="en-US" altLang="zh-CN" err="1"/>
                        <a:t>EtherAuction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?</a:t>
                      </a:r>
                      <a:endParaRPr lang="zh-CN" altLang="en-US" sz="2400" b="1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215862"/>
                  </a:ext>
                </a:extLst>
              </a:tr>
              <a:tr h="418205">
                <a:tc>
                  <a:txBody>
                    <a:bodyPr/>
                    <a:lstStyle/>
                    <a:p>
                      <a:r>
                        <a:rPr lang="en-US" altLang="zh-CN" err="1"/>
                        <a:t>BetterAuction</a:t>
                      </a:r>
                      <a:endParaRPr lang="en-US" altLang="zh-CN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009874"/>
                  </a:ext>
                </a:extLst>
              </a:tr>
            </a:tbl>
          </a:graphicData>
        </a:graphic>
      </p:graphicFrame>
      <p:grpSp>
        <p:nvGrpSpPr>
          <p:cNvPr id="35" name="组合 34">
            <a:extLst>
              <a:ext uri="{FF2B5EF4-FFF2-40B4-BE49-F238E27FC236}">
                <a16:creationId xmlns:a16="http://schemas.microsoft.com/office/drawing/2014/main" id="{F713286A-6AF4-437E-A3BA-B7AABD62D703}"/>
              </a:ext>
            </a:extLst>
          </p:cNvPr>
          <p:cNvGrpSpPr/>
          <p:nvPr/>
        </p:nvGrpSpPr>
        <p:grpSpPr>
          <a:xfrm>
            <a:off x="3798413" y="2904915"/>
            <a:ext cx="1746171" cy="1690573"/>
            <a:chOff x="2364516" y="2841526"/>
            <a:chExt cx="1746171" cy="169057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6801449-F612-4F82-99AE-970645C3A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33637" y="2841526"/>
              <a:ext cx="376238" cy="376238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831FDC14-D91A-4429-9D6E-10F214197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734449" y="2841526"/>
              <a:ext cx="376238" cy="37623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AFB7436F-4259-4FB0-A14B-A8E85F91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33637" y="3260478"/>
              <a:ext cx="376238" cy="376238"/>
            </a:xfrm>
            <a:prstGeom prst="rect">
              <a:avLst/>
            </a:prstGeom>
          </p:spPr>
        </p:pic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842E4CB-7D73-4AB3-8692-3D68CF462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713667" y="3278167"/>
              <a:ext cx="376238" cy="376238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703DB745-DCFA-484F-8CF5-B311B06A9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2416378" y="4155861"/>
              <a:ext cx="376238" cy="376238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DCA0E5D5-1028-4CA2-827C-0D66F6F4E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3649835" y="4139680"/>
              <a:ext cx="376238" cy="376238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4C10AA7-7D35-4BB5-97F3-D8AE97DB6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2364516" y="3663197"/>
              <a:ext cx="453350" cy="453350"/>
            </a:xfrm>
            <a:prstGeom prst="rect">
              <a:avLst/>
            </a:prstGeom>
          </p:spPr>
        </p:pic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732C5F1-E48D-4D43-948A-F18DFCC47081}"/>
              </a:ext>
            </a:extLst>
          </p:cNvPr>
          <p:cNvSpPr txBox="1"/>
          <p:nvPr/>
        </p:nvSpPr>
        <p:spPr>
          <a:xfrm>
            <a:off x="2468436" y="10481323"/>
            <a:ext cx="4038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  <a:hlinkClick r:id="rId6" tooltip="https://en.wikipedia.org/wiki/File:Button_cancel.svg"/>
              </a:rPr>
              <a:t>此照片</a:t>
            </a:r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</a:rPr>
              <a:t>，作者: 未知作者，许可证: </a:t>
            </a:r>
            <a:r>
              <a:rPr lang="zh-CN" altLang="en-US" sz="900">
                <a:latin typeface="Arial" panose="020B0604020202020204" pitchFamily="34" charset="0"/>
                <a:cs typeface="Arial" panose="020B0604020202020204" pitchFamily="34" charset="0"/>
                <a:hlinkClick r:id="rId7" tooltip="https://creativecommons.org/licenses/by-sa/3.0/"/>
              </a:rPr>
              <a:t>CC BY-SA</a:t>
            </a:r>
            <a:endParaRPr lang="zh-CN" alt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AD5F09B-7CFE-4CD5-AC26-EFE7AC1649CC}"/>
              </a:ext>
            </a:extLst>
          </p:cNvPr>
          <p:cNvSpPr txBox="1"/>
          <p:nvPr/>
        </p:nvSpPr>
        <p:spPr>
          <a:xfrm>
            <a:off x="3348708" y="5295904"/>
            <a:ext cx="5987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invariant templates should be provided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0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2CF50E-FE43-4673-A776-7CC19C13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>
                <a:latin typeface="Arial"/>
                <a:ea typeface="等线 Light"/>
                <a:cs typeface="Arial"/>
              </a:rPr>
              <a:t>Smart Contracts</a:t>
            </a:r>
            <a:endParaRPr lang="zh-CN" altLang="en-US" sz="3200" b="1">
              <a:latin typeface="Arial"/>
              <a:ea typeface="等线 Light"/>
              <a:cs typeface="Arial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EA3C0D8-7170-4433-BCC3-0653E35771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8826" y="3006052"/>
            <a:ext cx="1942546" cy="197112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8325F37C-331A-4FEB-8944-2E97F9CE4A94}"/>
              </a:ext>
            </a:extLst>
          </p:cNvPr>
          <p:cNvGrpSpPr/>
          <p:nvPr/>
        </p:nvGrpSpPr>
        <p:grpSpPr>
          <a:xfrm>
            <a:off x="7637765" y="3813827"/>
            <a:ext cx="289661" cy="487337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147A9D45-ADC3-477A-8C26-82E2D135B8B5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03B4B3EE-68AD-450C-B191-C228CD599F9C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3732840-E5FC-42F6-9F67-8E3B74C274C0}"/>
              </a:ext>
            </a:extLst>
          </p:cNvPr>
          <p:cNvSpPr txBox="1"/>
          <p:nvPr/>
        </p:nvSpPr>
        <p:spPr>
          <a:xfrm>
            <a:off x="893538" y="1545249"/>
            <a:ext cx="10793136" cy="11430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Blockchain is a distributed ledger technology, which is maintained by a P2P network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0000"/>
                </a:solidFill>
                <a:latin typeface="Calibri" panose="020F0502020204030204" pitchFamily="34" charset="0"/>
                <a:ea typeface="等线"/>
                <a:cs typeface="Calibri" panose="020F0502020204030204" pitchFamily="34" charset="0"/>
              </a:rPr>
              <a:t>Smart contracts are computer programs running on blockchain platforms </a:t>
            </a:r>
            <a:endParaRPr lang="zh-CN" altLang="en-US" sz="240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组合 5">
            <a:extLst>
              <a:ext uri="{FF2B5EF4-FFF2-40B4-BE49-F238E27FC236}">
                <a16:creationId xmlns:a16="http://schemas.microsoft.com/office/drawing/2014/main" id="{D86AA7D8-09D2-4E85-91A1-A28C147C89DB}"/>
              </a:ext>
            </a:extLst>
          </p:cNvPr>
          <p:cNvGrpSpPr/>
          <p:nvPr/>
        </p:nvGrpSpPr>
        <p:grpSpPr>
          <a:xfrm>
            <a:off x="5427965" y="3861459"/>
            <a:ext cx="289661" cy="487338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12" name="矩形: 圆角 6">
              <a:extLst>
                <a:ext uri="{FF2B5EF4-FFF2-40B4-BE49-F238E27FC236}">
                  <a16:creationId xmlns:a16="http://schemas.microsoft.com/office/drawing/2014/main" id="{CFF31A55-78EE-4136-BF98-103A8D54647C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7">
              <a:extLst>
                <a:ext uri="{FF2B5EF4-FFF2-40B4-BE49-F238E27FC236}">
                  <a16:creationId xmlns:a16="http://schemas.microsoft.com/office/drawing/2014/main" id="{379FE4D3-B487-4717-84B3-F032D9722133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5">
            <a:extLst>
              <a:ext uri="{FF2B5EF4-FFF2-40B4-BE49-F238E27FC236}">
                <a16:creationId xmlns:a16="http://schemas.microsoft.com/office/drawing/2014/main" id="{FF28E31E-7D1A-4D02-85EB-0B89588519B0}"/>
              </a:ext>
            </a:extLst>
          </p:cNvPr>
          <p:cNvGrpSpPr/>
          <p:nvPr/>
        </p:nvGrpSpPr>
        <p:grpSpPr>
          <a:xfrm>
            <a:off x="3218165" y="3909084"/>
            <a:ext cx="289661" cy="487338"/>
            <a:chOff x="3878917" y="3685504"/>
            <a:chExt cx="470636" cy="582587"/>
          </a:xfrm>
          <a:solidFill>
            <a:schemeClr val="accent3">
              <a:lumMod val="75000"/>
            </a:schemeClr>
          </a:solidFill>
        </p:grpSpPr>
        <p:sp>
          <p:nvSpPr>
            <p:cNvPr id="15" name="矩形: 圆角 6">
              <a:extLst>
                <a:ext uri="{FF2B5EF4-FFF2-40B4-BE49-F238E27FC236}">
                  <a16:creationId xmlns:a16="http://schemas.microsoft.com/office/drawing/2014/main" id="{69A7C2F0-0E48-4FA2-B7FA-872EB0DBEB67}"/>
                </a:ext>
              </a:extLst>
            </p:cNvPr>
            <p:cNvSpPr/>
            <p:nvPr/>
          </p:nvSpPr>
          <p:spPr>
            <a:xfrm rot="2642396">
              <a:off x="3878917" y="3685504"/>
              <a:ext cx="470636" cy="11059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6" name="矩形: 圆角 7">
              <a:extLst>
                <a:ext uri="{FF2B5EF4-FFF2-40B4-BE49-F238E27FC236}">
                  <a16:creationId xmlns:a16="http://schemas.microsoft.com/office/drawing/2014/main" id="{2293DA3E-F766-4E06-ACD5-29F5340EF176}"/>
                </a:ext>
              </a:extLst>
            </p:cNvPr>
            <p:cNvSpPr/>
            <p:nvPr/>
          </p:nvSpPr>
          <p:spPr>
            <a:xfrm rot="2642396">
              <a:off x="4045420" y="3761470"/>
              <a:ext cx="116731" cy="506621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60D643A-51DF-42D0-BE55-A0C01B1CFD41}"/>
              </a:ext>
            </a:extLst>
          </p:cNvPr>
          <p:cNvSpPr/>
          <p:nvPr/>
        </p:nvSpPr>
        <p:spPr>
          <a:xfrm flipV="1">
            <a:off x="5931423" y="3276136"/>
            <a:ext cx="864273" cy="859086"/>
          </a:xfrm>
          <a:custGeom>
            <a:avLst/>
            <a:gdLst>
              <a:gd name="connsiteX0" fmla="*/ 356853 w 864273"/>
              <a:gd name="connsiteY0" fmla="*/ 849538 h 859086"/>
              <a:gd name="connsiteX1" fmla="*/ 338080 w 864273"/>
              <a:gd name="connsiteY1" fmla="*/ 799524 h 859086"/>
              <a:gd name="connsiteX2" fmla="*/ 315788 w 864273"/>
              <a:gd name="connsiteY2" fmla="*/ 760450 h 859086"/>
              <a:gd name="connsiteX3" fmla="*/ 270812 w 864273"/>
              <a:gd name="connsiteY3" fmla="*/ 741695 h 859086"/>
              <a:gd name="connsiteX4" fmla="*/ 241480 w 864273"/>
              <a:gd name="connsiteY4" fmla="*/ 729192 h 859086"/>
              <a:gd name="connsiteX5" fmla="*/ 218796 w 864273"/>
              <a:gd name="connsiteY5" fmla="*/ 744821 h 859086"/>
              <a:gd name="connsiteX6" fmla="*/ 165998 w 864273"/>
              <a:gd name="connsiteY6" fmla="*/ 769828 h 859086"/>
              <a:gd name="connsiteX7" fmla="*/ 114765 w 864273"/>
              <a:gd name="connsiteY7" fmla="*/ 726457 h 859086"/>
              <a:gd name="connsiteX8" fmla="*/ 74091 w 864273"/>
              <a:gd name="connsiteY8" fmla="*/ 669019 h 859086"/>
              <a:gd name="connsiteX9" fmla="*/ 86997 w 864273"/>
              <a:gd name="connsiteY9" fmla="*/ 639323 h 859086"/>
              <a:gd name="connsiteX10" fmla="*/ 108116 w 864273"/>
              <a:gd name="connsiteY10" fmla="*/ 611972 h 859086"/>
              <a:gd name="connsiteX11" fmla="*/ 99121 w 864273"/>
              <a:gd name="connsiteY11" fmla="*/ 559613 h 859086"/>
              <a:gd name="connsiteX12" fmla="*/ 93646 w 864273"/>
              <a:gd name="connsiteY12" fmla="*/ 541249 h 859086"/>
              <a:gd name="connsiteX13" fmla="*/ 89735 w 864273"/>
              <a:gd name="connsiteY13" fmla="*/ 531871 h 859086"/>
              <a:gd name="connsiteX14" fmla="*/ 85824 w 864273"/>
              <a:gd name="connsiteY14" fmla="*/ 522884 h 859086"/>
              <a:gd name="connsiteX15" fmla="*/ 32244 w 864273"/>
              <a:gd name="connsiteY15" fmla="*/ 506474 h 859086"/>
              <a:gd name="connsiteX16" fmla="*/ -2564 w 864273"/>
              <a:gd name="connsiteY16" fmla="*/ 492017 h 859086"/>
              <a:gd name="connsiteX17" fmla="*/ -8430 w 864273"/>
              <a:gd name="connsiteY17" fmla="*/ 478341 h 859086"/>
              <a:gd name="connsiteX18" fmla="*/ -8039 w 864273"/>
              <a:gd name="connsiteY18" fmla="*/ 371671 h 859086"/>
              <a:gd name="connsiteX19" fmla="*/ -4128 w 864273"/>
              <a:gd name="connsiteY19" fmla="*/ 362684 h 859086"/>
              <a:gd name="connsiteX20" fmla="*/ 34199 w 864273"/>
              <a:gd name="connsiteY20" fmla="*/ 342366 h 859086"/>
              <a:gd name="connsiteX21" fmla="*/ 52581 w 864273"/>
              <a:gd name="connsiteY21" fmla="*/ 338458 h 859086"/>
              <a:gd name="connsiteX22" fmla="*/ 69789 w 864273"/>
              <a:gd name="connsiteY22" fmla="*/ 334551 h 859086"/>
              <a:gd name="connsiteX23" fmla="*/ 89344 w 864273"/>
              <a:gd name="connsiteY23" fmla="*/ 324001 h 859086"/>
              <a:gd name="connsiteX24" fmla="*/ 97557 w 864273"/>
              <a:gd name="connsiteY24" fmla="*/ 307200 h 859086"/>
              <a:gd name="connsiteX25" fmla="*/ 103423 w 864273"/>
              <a:gd name="connsiteY25" fmla="*/ 288445 h 859086"/>
              <a:gd name="connsiteX26" fmla="*/ 108507 w 864273"/>
              <a:gd name="connsiteY26" fmla="*/ 275941 h 859086"/>
              <a:gd name="connsiteX27" fmla="*/ 116329 w 864273"/>
              <a:gd name="connsiteY27" fmla="*/ 264219 h 859086"/>
              <a:gd name="connsiteX28" fmla="*/ 113201 w 864273"/>
              <a:gd name="connsiteY28" fmla="*/ 243901 h 859086"/>
              <a:gd name="connsiteX29" fmla="*/ 74091 w 864273"/>
              <a:gd name="connsiteY29" fmla="*/ 180211 h 859086"/>
              <a:gd name="connsiteX30" fmla="*/ 116720 w 864273"/>
              <a:gd name="connsiteY30" fmla="*/ 122774 h 859086"/>
              <a:gd name="connsiteX31" fmla="*/ 174211 w 864273"/>
              <a:gd name="connsiteY31" fmla="*/ 80574 h 859086"/>
              <a:gd name="connsiteX32" fmla="*/ 231702 w 864273"/>
              <a:gd name="connsiteY32" fmla="*/ 116913 h 859086"/>
              <a:gd name="connsiteX33" fmla="*/ 261817 w 864273"/>
              <a:gd name="connsiteY33" fmla="*/ 119648 h 859086"/>
              <a:gd name="connsiteX34" fmla="*/ 274723 w 864273"/>
              <a:gd name="connsiteY34" fmla="*/ 111833 h 859086"/>
              <a:gd name="connsiteX35" fmla="*/ 290367 w 864273"/>
              <a:gd name="connsiteY35" fmla="*/ 106363 h 859086"/>
              <a:gd name="connsiteX36" fmla="*/ 315788 w 864273"/>
              <a:gd name="connsiteY36" fmla="*/ 95813 h 859086"/>
              <a:gd name="connsiteX37" fmla="*/ 330258 w 864273"/>
              <a:gd name="connsiteY37" fmla="*/ 82528 h 859086"/>
              <a:gd name="connsiteX38" fmla="*/ 335734 w 864273"/>
              <a:gd name="connsiteY38" fmla="*/ 44236 h 859086"/>
              <a:gd name="connsiteX39" fmla="*/ 364284 w 864273"/>
              <a:gd name="connsiteY39" fmla="*/ -1870 h 859086"/>
              <a:gd name="connsiteX40" fmla="*/ 474181 w 864273"/>
              <a:gd name="connsiteY40" fmla="*/ -1089 h 859086"/>
              <a:gd name="connsiteX41" fmla="*/ 503122 w 864273"/>
              <a:gd name="connsiteY41" fmla="*/ 51660 h 859086"/>
              <a:gd name="connsiteX42" fmla="*/ 519940 w 864273"/>
              <a:gd name="connsiteY42" fmla="*/ 92296 h 859086"/>
              <a:gd name="connsiteX43" fmla="*/ 529717 w 864273"/>
              <a:gd name="connsiteY43" fmla="*/ 96204 h 859086"/>
              <a:gd name="connsiteX44" fmla="*/ 541841 w 864273"/>
              <a:gd name="connsiteY44" fmla="*/ 100111 h 859086"/>
              <a:gd name="connsiteX45" fmla="*/ 551227 w 864273"/>
              <a:gd name="connsiteY45" fmla="*/ 104018 h 859086"/>
              <a:gd name="connsiteX46" fmla="*/ 557485 w 864273"/>
              <a:gd name="connsiteY46" fmla="*/ 107926 h 859086"/>
              <a:gd name="connsiteX47" fmla="*/ 580950 w 864273"/>
              <a:gd name="connsiteY47" fmla="*/ 117694 h 859086"/>
              <a:gd name="connsiteX48" fmla="*/ 598159 w 864273"/>
              <a:gd name="connsiteY48" fmla="*/ 124337 h 859086"/>
              <a:gd name="connsiteX49" fmla="*/ 611065 w 864273"/>
              <a:gd name="connsiteY49" fmla="*/ 113787 h 859086"/>
              <a:gd name="connsiteX50" fmla="*/ 625535 w 864273"/>
              <a:gd name="connsiteY50" fmla="*/ 104018 h 859086"/>
              <a:gd name="connsiteX51" fmla="*/ 670120 w 864273"/>
              <a:gd name="connsiteY51" fmla="*/ 80574 h 859086"/>
              <a:gd name="connsiteX52" fmla="*/ 725265 w 864273"/>
              <a:gd name="connsiteY52" fmla="*/ 120820 h 859086"/>
              <a:gd name="connsiteX53" fmla="*/ 766330 w 864273"/>
              <a:gd name="connsiteY53" fmla="*/ 167317 h 859086"/>
              <a:gd name="connsiteX54" fmla="*/ 769849 w 864273"/>
              <a:gd name="connsiteY54" fmla="*/ 176304 h 859086"/>
              <a:gd name="connsiteX55" fmla="*/ 767894 w 864273"/>
              <a:gd name="connsiteY55" fmla="*/ 191933 h 859086"/>
              <a:gd name="connsiteX56" fmla="*/ 738171 w 864273"/>
              <a:gd name="connsiteY56" fmla="*/ 234914 h 859086"/>
              <a:gd name="connsiteX57" fmla="*/ 730349 w 864273"/>
              <a:gd name="connsiteY57" fmla="*/ 264219 h 859086"/>
              <a:gd name="connsiteX58" fmla="*/ 738562 w 864273"/>
              <a:gd name="connsiteY58" fmla="*/ 277113 h 859086"/>
              <a:gd name="connsiteX59" fmla="*/ 749121 w 864273"/>
              <a:gd name="connsiteY59" fmla="*/ 301339 h 859086"/>
              <a:gd name="connsiteX60" fmla="*/ 758899 w 864273"/>
              <a:gd name="connsiteY60" fmla="*/ 327909 h 859086"/>
              <a:gd name="connsiteX61" fmla="*/ 763983 w 864273"/>
              <a:gd name="connsiteY61" fmla="*/ 342366 h 859086"/>
              <a:gd name="connsiteX62" fmla="*/ 786667 w 864273"/>
              <a:gd name="connsiteY62" fmla="*/ 342366 h 859086"/>
              <a:gd name="connsiteX63" fmla="*/ 824603 w 864273"/>
              <a:gd name="connsiteY63" fmla="*/ 348617 h 859086"/>
              <a:gd name="connsiteX64" fmla="*/ 852371 w 864273"/>
              <a:gd name="connsiteY64" fmla="*/ 429109 h 859086"/>
              <a:gd name="connsiteX65" fmla="*/ 844940 w 864273"/>
              <a:gd name="connsiteY65" fmla="*/ 494361 h 859086"/>
              <a:gd name="connsiteX66" fmla="*/ 783929 w 864273"/>
              <a:gd name="connsiteY66" fmla="*/ 514288 h 859086"/>
              <a:gd name="connsiteX67" fmla="*/ 758899 w 864273"/>
              <a:gd name="connsiteY67" fmla="*/ 529136 h 859086"/>
              <a:gd name="connsiteX68" fmla="*/ 736997 w 864273"/>
              <a:gd name="connsiteY68" fmla="*/ 581495 h 859086"/>
              <a:gd name="connsiteX69" fmla="*/ 754206 w 864273"/>
              <a:gd name="connsiteY69" fmla="*/ 636197 h 859086"/>
              <a:gd name="connsiteX70" fmla="*/ 767503 w 864273"/>
              <a:gd name="connsiteY70" fmla="*/ 668628 h 859086"/>
              <a:gd name="connsiteX71" fmla="*/ 726047 w 864273"/>
              <a:gd name="connsiteY71" fmla="*/ 726847 h 859086"/>
              <a:gd name="connsiteX72" fmla="*/ 650174 w 864273"/>
              <a:gd name="connsiteY72" fmla="*/ 766311 h 859086"/>
              <a:gd name="connsiteX73" fmla="*/ 636095 w 864273"/>
              <a:gd name="connsiteY73" fmla="*/ 753808 h 859086"/>
              <a:gd name="connsiteX74" fmla="*/ 627882 w 864273"/>
              <a:gd name="connsiteY74" fmla="*/ 748728 h 859086"/>
              <a:gd name="connsiteX75" fmla="*/ 614194 w 864273"/>
              <a:gd name="connsiteY75" fmla="*/ 738569 h 859086"/>
              <a:gd name="connsiteX76" fmla="*/ 596985 w 864273"/>
              <a:gd name="connsiteY76" fmla="*/ 731536 h 859086"/>
              <a:gd name="connsiteX77" fmla="*/ 587208 w 864273"/>
              <a:gd name="connsiteY77" fmla="*/ 737397 h 859086"/>
              <a:gd name="connsiteX78" fmla="*/ 578213 w 864273"/>
              <a:gd name="connsiteY78" fmla="*/ 740914 h 859086"/>
              <a:gd name="connsiteX79" fmla="*/ 570782 w 864273"/>
              <a:gd name="connsiteY79" fmla="*/ 744821 h 859086"/>
              <a:gd name="connsiteX80" fmla="*/ 557094 w 864273"/>
              <a:gd name="connsiteY80" fmla="*/ 751073 h 859086"/>
              <a:gd name="connsiteX81" fmla="*/ 541059 w 864273"/>
              <a:gd name="connsiteY81" fmla="*/ 756934 h 859086"/>
              <a:gd name="connsiteX82" fmla="*/ 530108 w 864273"/>
              <a:gd name="connsiteY82" fmla="*/ 760450 h 859086"/>
              <a:gd name="connsiteX83" fmla="*/ 517202 w 864273"/>
              <a:gd name="connsiteY83" fmla="*/ 765530 h 859086"/>
              <a:gd name="connsiteX84" fmla="*/ 504296 w 864273"/>
              <a:gd name="connsiteY84" fmla="*/ 822968 h 859086"/>
              <a:gd name="connsiteX85" fmla="*/ 492172 w 864273"/>
              <a:gd name="connsiteY85" fmla="*/ 844067 h 859086"/>
              <a:gd name="connsiteX86" fmla="*/ 422948 w 864273"/>
              <a:gd name="connsiteY86" fmla="*/ 853836 h 859086"/>
              <a:gd name="connsiteX87" fmla="*/ 356853 w 864273"/>
              <a:gd name="connsiteY87" fmla="*/ 849538 h 859086"/>
              <a:gd name="connsiteX88" fmla="*/ 490607 w 864273"/>
              <a:gd name="connsiteY88" fmla="*/ 572898 h 859086"/>
              <a:gd name="connsiteX89" fmla="*/ 582515 w 864273"/>
              <a:gd name="connsiteY89" fmla="*/ 430281 h 859086"/>
              <a:gd name="connsiteX90" fmla="*/ 513291 w 864273"/>
              <a:gd name="connsiteY90" fmla="*/ 298604 h 859086"/>
              <a:gd name="connsiteX91" fmla="*/ 355680 w 864273"/>
              <a:gd name="connsiteY91" fmla="*/ 284928 h 859086"/>
              <a:gd name="connsiteX92" fmla="*/ 286847 w 864273"/>
              <a:gd name="connsiteY92" fmla="*/ 349399 h 859086"/>
              <a:gd name="connsiteX93" fmla="*/ 281763 w 864273"/>
              <a:gd name="connsiteY93" fmla="*/ 357995 h 859086"/>
              <a:gd name="connsiteX94" fmla="*/ 273550 w 864273"/>
              <a:gd name="connsiteY94" fmla="*/ 370889 h 859086"/>
              <a:gd name="connsiteX95" fmla="*/ 267683 w 864273"/>
              <a:gd name="connsiteY95" fmla="*/ 430671 h 859086"/>
              <a:gd name="connsiteX96" fmla="*/ 279416 w 864273"/>
              <a:gd name="connsiteY96" fmla="*/ 500222 h 859086"/>
              <a:gd name="connsiteX97" fmla="*/ 384230 w 864273"/>
              <a:gd name="connsiteY97" fmla="*/ 585011 h 859086"/>
              <a:gd name="connsiteX98" fmla="*/ 431943 w 864273"/>
              <a:gd name="connsiteY98" fmla="*/ 586574 h 859086"/>
              <a:gd name="connsiteX99" fmla="*/ 490607 w 864273"/>
              <a:gd name="connsiteY99" fmla="*/ 572898 h 859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864273" h="859086">
                <a:moveTo>
                  <a:pt x="356853" y="849538"/>
                </a:moveTo>
                <a:cubicBezTo>
                  <a:pt x="346293" y="844458"/>
                  <a:pt x="341209" y="831564"/>
                  <a:pt x="338080" y="799524"/>
                </a:cubicBezTo>
                <a:cubicBezTo>
                  <a:pt x="335343" y="772954"/>
                  <a:pt x="328303" y="760450"/>
                  <a:pt x="315788" y="760450"/>
                </a:cubicBezTo>
                <a:cubicBezTo>
                  <a:pt x="307966" y="760450"/>
                  <a:pt x="307966" y="760450"/>
                  <a:pt x="270812" y="741695"/>
                </a:cubicBezTo>
                <a:cubicBezTo>
                  <a:pt x="257124" y="734662"/>
                  <a:pt x="243826" y="729192"/>
                  <a:pt x="241480" y="729192"/>
                </a:cubicBezTo>
                <a:cubicBezTo>
                  <a:pt x="238742" y="729192"/>
                  <a:pt x="228574" y="736225"/>
                  <a:pt x="218796" y="744821"/>
                </a:cubicBezTo>
                <a:cubicBezTo>
                  <a:pt x="196113" y="765139"/>
                  <a:pt x="178905" y="772954"/>
                  <a:pt x="165998" y="769828"/>
                </a:cubicBezTo>
                <a:cubicBezTo>
                  <a:pt x="160523" y="768265"/>
                  <a:pt x="137448" y="748728"/>
                  <a:pt x="114765" y="726457"/>
                </a:cubicBezTo>
                <a:cubicBezTo>
                  <a:pt x="76046" y="687383"/>
                  <a:pt x="74091" y="684648"/>
                  <a:pt x="74091" y="669019"/>
                </a:cubicBezTo>
                <a:cubicBezTo>
                  <a:pt x="74091" y="655734"/>
                  <a:pt x="76438" y="649873"/>
                  <a:pt x="86997" y="639323"/>
                </a:cubicBezTo>
                <a:cubicBezTo>
                  <a:pt x="94037" y="631508"/>
                  <a:pt x="103423" y="619396"/>
                  <a:pt x="108116" y="611972"/>
                </a:cubicBezTo>
                <a:cubicBezTo>
                  <a:pt x="117503" y="596733"/>
                  <a:pt x="117894" y="600640"/>
                  <a:pt x="99121" y="559613"/>
                </a:cubicBezTo>
                <a:cubicBezTo>
                  <a:pt x="95992" y="553362"/>
                  <a:pt x="93646" y="545156"/>
                  <a:pt x="93646" y="541249"/>
                </a:cubicBezTo>
                <a:cubicBezTo>
                  <a:pt x="93646" y="537342"/>
                  <a:pt x="92081" y="533044"/>
                  <a:pt x="89735" y="531871"/>
                </a:cubicBezTo>
                <a:cubicBezTo>
                  <a:pt x="87779" y="530699"/>
                  <a:pt x="85824" y="526401"/>
                  <a:pt x="85824" y="522884"/>
                </a:cubicBezTo>
                <a:cubicBezTo>
                  <a:pt x="85824" y="515461"/>
                  <a:pt x="56101" y="506474"/>
                  <a:pt x="32244" y="506474"/>
                </a:cubicBezTo>
                <a:cubicBezTo>
                  <a:pt x="15036" y="506474"/>
                  <a:pt x="174" y="500222"/>
                  <a:pt x="-2564" y="492017"/>
                </a:cubicBezTo>
                <a:cubicBezTo>
                  <a:pt x="-3737" y="488109"/>
                  <a:pt x="-6475" y="481857"/>
                  <a:pt x="-8430" y="478341"/>
                </a:cubicBezTo>
                <a:cubicBezTo>
                  <a:pt x="-13123" y="468963"/>
                  <a:pt x="-13123" y="374797"/>
                  <a:pt x="-8039" y="371671"/>
                </a:cubicBezTo>
                <a:cubicBezTo>
                  <a:pt x="-5692" y="370499"/>
                  <a:pt x="-4128" y="366200"/>
                  <a:pt x="-4128" y="362684"/>
                </a:cubicBezTo>
                <a:cubicBezTo>
                  <a:pt x="-4128" y="352916"/>
                  <a:pt x="15818" y="342366"/>
                  <a:pt x="34199" y="342366"/>
                </a:cubicBezTo>
                <a:cubicBezTo>
                  <a:pt x="43194" y="342366"/>
                  <a:pt x="51407" y="340803"/>
                  <a:pt x="52581" y="338458"/>
                </a:cubicBezTo>
                <a:cubicBezTo>
                  <a:pt x="53754" y="336505"/>
                  <a:pt x="61576" y="334551"/>
                  <a:pt x="69789" y="334551"/>
                </a:cubicBezTo>
                <a:cubicBezTo>
                  <a:pt x="81913" y="334551"/>
                  <a:pt x="85433" y="332597"/>
                  <a:pt x="89344" y="324001"/>
                </a:cubicBezTo>
                <a:cubicBezTo>
                  <a:pt x="92472" y="317750"/>
                  <a:pt x="95992" y="310326"/>
                  <a:pt x="97557" y="307200"/>
                </a:cubicBezTo>
                <a:cubicBezTo>
                  <a:pt x="99121" y="303683"/>
                  <a:pt x="101859" y="295478"/>
                  <a:pt x="103423" y="288445"/>
                </a:cubicBezTo>
                <a:cubicBezTo>
                  <a:pt x="104596" y="281411"/>
                  <a:pt x="107334" y="275941"/>
                  <a:pt x="108507" y="275941"/>
                </a:cubicBezTo>
                <a:cubicBezTo>
                  <a:pt x="110072" y="275941"/>
                  <a:pt x="113592" y="270862"/>
                  <a:pt x="116329" y="264219"/>
                </a:cubicBezTo>
                <a:cubicBezTo>
                  <a:pt x="121022" y="254060"/>
                  <a:pt x="120631" y="251716"/>
                  <a:pt x="113201" y="243901"/>
                </a:cubicBezTo>
                <a:cubicBezTo>
                  <a:pt x="84259" y="211861"/>
                  <a:pt x="74091" y="195841"/>
                  <a:pt x="74091" y="180211"/>
                </a:cubicBezTo>
                <a:cubicBezTo>
                  <a:pt x="74091" y="165754"/>
                  <a:pt x="76438" y="162238"/>
                  <a:pt x="116720" y="122774"/>
                </a:cubicBezTo>
                <a:cubicBezTo>
                  <a:pt x="156221" y="83700"/>
                  <a:pt x="160132" y="80574"/>
                  <a:pt x="174211" y="80574"/>
                </a:cubicBezTo>
                <a:cubicBezTo>
                  <a:pt x="189464" y="80965"/>
                  <a:pt x="196113" y="84872"/>
                  <a:pt x="231702" y="116913"/>
                </a:cubicBezTo>
                <a:cubicBezTo>
                  <a:pt x="246173" y="129416"/>
                  <a:pt x="248911" y="129807"/>
                  <a:pt x="261817" y="119648"/>
                </a:cubicBezTo>
                <a:cubicBezTo>
                  <a:pt x="267292" y="115350"/>
                  <a:pt x="273158" y="111833"/>
                  <a:pt x="274723" y="111833"/>
                </a:cubicBezTo>
                <a:cubicBezTo>
                  <a:pt x="276678" y="111833"/>
                  <a:pt x="283718" y="109489"/>
                  <a:pt x="290367" y="106363"/>
                </a:cubicBezTo>
                <a:cubicBezTo>
                  <a:pt x="297406" y="103237"/>
                  <a:pt x="308748" y="98548"/>
                  <a:pt x="315788" y="95813"/>
                </a:cubicBezTo>
                <a:cubicBezTo>
                  <a:pt x="322828" y="92687"/>
                  <a:pt x="329085" y="86826"/>
                  <a:pt x="330258" y="82528"/>
                </a:cubicBezTo>
                <a:cubicBezTo>
                  <a:pt x="331041" y="78230"/>
                  <a:pt x="333387" y="61038"/>
                  <a:pt x="335734" y="44236"/>
                </a:cubicBezTo>
                <a:cubicBezTo>
                  <a:pt x="340427" y="11024"/>
                  <a:pt x="344729" y="3991"/>
                  <a:pt x="364284" y="-1870"/>
                </a:cubicBezTo>
                <a:cubicBezTo>
                  <a:pt x="381883" y="-6559"/>
                  <a:pt x="453844" y="-6168"/>
                  <a:pt x="474181" y="-1089"/>
                </a:cubicBezTo>
                <a:cubicBezTo>
                  <a:pt x="494518" y="3991"/>
                  <a:pt x="499603" y="13368"/>
                  <a:pt x="503122" y="51660"/>
                </a:cubicBezTo>
                <a:cubicBezTo>
                  <a:pt x="505860" y="83310"/>
                  <a:pt x="509771" y="92296"/>
                  <a:pt x="519940" y="92296"/>
                </a:cubicBezTo>
                <a:cubicBezTo>
                  <a:pt x="523851" y="92296"/>
                  <a:pt x="528544" y="93859"/>
                  <a:pt x="529717" y="96204"/>
                </a:cubicBezTo>
                <a:cubicBezTo>
                  <a:pt x="530890" y="98548"/>
                  <a:pt x="536366" y="100111"/>
                  <a:pt x="541841" y="100111"/>
                </a:cubicBezTo>
                <a:cubicBezTo>
                  <a:pt x="546925" y="100111"/>
                  <a:pt x="551227" y="102065"/>
                  <a:pt x="551227" y="104018"/>
                </a:cubicBezTo>
                <a:cubicBezTo>
                  <a:pt x="551227" y="106363"/>
                  <a:pt x="553965" y="107926"/>
                  <a:pt x="557485" y="107926"/>
                </a:cubicBezTo>
                <a:cubicBezTo>
                  <a:pt x="560614" y="107926"/>
                  <a:pt x="571173" y="112224"/>
                  <a:pt x="580950" y="117694"/>
                </a:cubicBezTo>
                <a:cubicBezTo>
                  <a:pt x="590337" y="122774"/>
                  <a:pt x="598159" y="125899"/>
                  <a:pt x="598159" y="124337"/>
                </a:cubicBezTo>
                <a:cubicBezTo>
                  <a:pt x="598159" y="122774"/>
                  <a:pt x="604025" y="118085"/>
                  <a:pt x="611065" y="113787"/>
                </a:cubicBezTo>
                <a:cubicBezTo>
                  <a:pt x="617713" y="109879"/>
                  <a:pt x="624362" y="105581"/>
                  <a:pt x="625535" y="104018"/>
                </a:cubicBezTo>
                <a:cubicBezTo>
                  <a:pt x="634531" y="92687"/>
                  <a:pt x="657605" y="80574"/>
                  <a:pt x="670120" y="80574"/>
                </a:cubicBezTo>
                <a:cubicBezTo>
                  <a:pt x="683026" y="80574"/>
                  <a:pt x="688502" y="84482"/>
                  <a:pt x="725265" y="120820"/>
                </a:cubicBezTo>
                <a:cubicBezTo>
                  <a:pt x="747948" y="142701"/>
                  <a:pt x="766330" y="163801"/>
                  <a:pt x="766330" y="167317"/>
                </a:cubicBezTo>
                <a:cubicBezTo>
                  <a:pt x="766330" y="170834"/>
                  <a:pt x="767894" y="174741"/>
                  <a:pt x="769849" y="176304"/>
                </a:cubicBezTo>
                <a:cubicBezTo>
                  <a:pt x="772196" y="177476"/>
                  <a:pt x="771414" y="184119"/>
                  <a:pt x="767894" y="191933"/>
                </a:cubicBezTo>
                <a:cubicBezTo>
                  <a:pt x="762419" y="205609"/>
                  <a:pt x="759290" y="209907"/>
                  <a:pt x="738171" y="234914"/>
                </a:cubicBezTo>
                <a:cubicBezTo>
                  <a:pt x="728002" y="246636"/>
                  <a:pt x="723309" y="264219"/>
                  <a:pt x="730349" y="264219"/>
                </a:cubicBezTo>
                <a:cubicBezTo>
                  <a:pt x="731913" y="264219"/>
                  <a:pt x="735433" y="270080"/>
                  <a:pt x="738562" y="277113"/>
                </a:cubicBezTo>
                <a:cubicBezTo>
                  <a:pt x="741300" y="283756"/>
                  <a:pt x="745993" y="295087"/>
                  <a:pt x="749121" y="301339"/>
                </a:cubicBezTo>
                <a:cubicBezTo>
                  <a:pt x="751859" y="307981"/>
                  <a:pt x="756161" y="319703"/>
                  <a:pt x="758899" y="327909"/>
                </a:cubicBezTo>
                <a:lnTo>
                  <a:pt x="763983" y="342366"/>
                </a:lnTo>
                <a:lnTo>
                  <a:pt x="786667" y="342366"/>
                </a:lnTo>
                <a:cubicBezTo>
                  <a:pt x="799182" y="342366"/>
                  <a:pt x="815999" y="345101"/>
                  <a:pt x="824603" y="348617"/>
                </a:cubicBezTo>
                <a:cubicBezTo>
                  <a:pt x="850024" y="358777"/>
                  <a:pt x="852371" y="365419"/>
                  <a:pt x="852371" y="429109"/>
                </a:cubicBezTo>
                <a:cubicBezTo>
                  <a:pt x="852371" y="477559"/>
                  <a:pt x="851197" y="486156"/>
                  <a:pt x="844940" y="494361"/>
                </a:cubicBezTo>
                <a:cubicBezTo>
                  <a:pt x="835945" y="506083"/>
                  <a:pt x="810523" y="514288"/>
                  <a:pt x="783929" y="514288"/>
                </a:cubicBezTo>
                <a:cubicBezTo>
                  <a:pt x="764374" y="514288"/>
                  <a:pt x="763983" y="514679"/>
                  <a:pt x="758899" y="529136"/>
                </a:cubicBezTo>
                <a:cubicBezTo>
                  <a:pt x="753032" y="546329"/>
                  <a:pt x="750686" y="552580"/>
                  <a:pt x="736997" y="581495"/>
                </a:cubicBezTo>
                <a:cubicBezTo>
                  <a:pt x="725265" y="606111"/>
                  <a:pt x="724091" y="601813"/>
                  <a:pt x="754206" y="636197"/>
                </a:cubicBezTo>
                <a:cubicBezTo>
                  <a:pt x="765156" y="648701"/>
                  <a:pt x="767503" y="654562"/>
                  <a:pt x="767503" y="668628"/>
                </a:cubicBezTo>
                <a:cubicBezTo>
                  <a:pt x="767503" y="685039"/>
                  <a:pt x="766330" y="686992"/>
                  <a:pt x="726047" y="726847"/>
                </a:cubicBezTo>
                <a:cubicBezTo>
                  <a:pt x="680289" y="772563"/>
                  <a:pt x="668947" y="778424"/>
                  <a:pt x="650174" y="766311"/>
                </a:cubicBezTo>
                <a:cubicBezTo>
                  <a:pt x="643917" y="762404"/>
                  <a:pt x="637659" y="756934"/>
                  <a:pt x="636095" y="753808"/>
                </a:cubicBezTo>
                <a:cubicBezTo>
                  <a:pt x="634531" y="751073"/>
                  <a:pt x="630620" y="748728"/>
                  <a:pt x="627882" y="748728"/>
                </a:cubicBezTo>
                <a:cubicBezTo>
                  <a:pt x="625144" y="748728"/>
                  <a:pt x="619278" y="744430"/>
                  <a:pt x="614194" y="738569"/>
                </a:cubicBezTo>
                <a:cubicBezTo>
                  <a:pt x="607936" y="731145"/>
                  <a:pt x="603634" y="729582"/>
                  <a:pt x="596985" y="731536"/>
                </a:cubicBezTo>
                <a:cubicBezTo>
                  <a:pt x="592292" y="733099"/>
                  <a:pt x="587990" y="735834"/>
                  <a:pt x="587208" y="737397"/>
                </a:cubicBezTo>
                <a:cubicBezTo>
                  <a:pt x="586426" y="739351"/>
                  <a:pt x="582515" y="740914"/>
                  <a:pt x="578213" y="740914"/>
                </a:cubicBezTo>
                <a:cubicBezTo>
                  <a:pt x="574302" y="740914"/>
                  <a:pt x="570782" y="742477"/>
                  <a:pt x="570782" y="744821"/>
                </a:cubicBezTo>
                <a:cubicBezTo>
                  <a:pt x="570782" y="746775"/>
                  <a:pt x="564524" y="749510"/>
                  <a:pt x="557094" y="751073"/>
                </a:cubicBezTo>
                <a:cubicBezTo>
                  <a:pt x="549663" y="752245"/>
                  <a:pt x="542232" y="754980"/>
                  <a:pt x="541059" y="756934"/>
                </a:cubicBezTo>
                <a:cubicBezTo>
                  <a:pt x="539885" y="758887"/>
                  <a:pt x="534801" y="760450"/>
                  <a:pt x="530108" y="760450"/>
                </a:cubicBezTo>
                <a:cubicBezTo>
                  <a:pt x="525024" y="760450"/>
                  <a:pt x="519157" y="762795"/>
                  <a:pt x="517202" y="765530"/>
                </a:cubicBezTo>
                <a:cubicBezTo>
                  <a:pt x="512509" y="771391"/>
                  <a:pt x="504296" y="808120"/>
                  <a:pt x="504296" y="822968"/>
                </a:cubicBezTo>
                <a:cubicBezTo>
                  <a:pt x="504296" y="830392"/>
                  <a:pt x="500385" y="837034"/>
                  <a:pt x="492172" y="844067"/>
                </a:cubicBezTo>
                <a:cubicBezTo>
                  <a:pt x="480439" y="853836"/>
                  <a:pt x="478875" y="854226"/>
                  <a:pt x="422948" y="853836"/>
                </a:cubicBezTo>
                <a:cubicBezTo>
                  <a:pt x="391269" y="853836"/>
                  <a:pt x="361546" y="851882"/>
                  <a:pt x="356853" y="849538"/>
                </a:cubicBezTo>
                <a:close/>
                <a:moveTo>
                  <a:pt x="490607" y="572898"/>
                </a:moveTo>
                <a:cubicBezTo>
                  <a:pt x="545361" y="544766"/>
                  <a:pt x="582515" y="487328"/>
                  <a:pt x="582515" y="430281"/>
                </a:cubicBezTo>
                <a:cubicBezTo>
                  <a:pt x="582515" y="382221"/>
                  <a:pt x="555920" y="331425"/>
                  <a:pt x="513291" y="298604"/>
                </a:cubicBezTo>
                <a:cubicBezTo>
                  <a:pt x="474964" y="268908"/>
                  <a:pt x="403784" y="262656"/>
                  <a:pt x="355680" y="284928"/>
                </a:cubicBezTo>
                <a:cubicBezTo>
                  <a:pt x="328694" y="297431"/>
                  <a:pt x="290758" y="332597"/>
                  <a:pt x="286847" y="349399"/>
                </a:cubicBezTo>
                <a:cubicBezTo>
                  <a:pt x="285282" y="354088"/>
                  <a:pt x="283327" y="357995"/>
                  <a:pt x="281763" y="357995"/>
                </a:cubicBezTo>
                <a:cubicBezTo>
                  <a:pt x="280589" y="357995"/>
                  <a:pt x="276678" y="363856"/>
                  <a:pt x="273550" y="370889"/>
                </a:cubicBezTo>
                <a:cubicBezTo>
                  <a:pt x="269248" y="379876"/>
                  <a:pt x="267683" y="397068"/>
                  <a:pt x="267683" y="430671"/>
                </a:cubicBezTo>
                <a:cubicBezTo>
                  <a:pt x="267683" y="475606"/>
                  <a:pt x="268465" y="479122"/>
                  <a:pt x="279416" y="500222"/>
                </a:cubicBezTo>
                <a:cubicBezTo>
                  <a:pt x="298971" y="537732"/>
                  <a:pt x="345120" y="574852"/>
                  <a:pt x="384230" y="585011"/>
                </a:cubicBezTo>
                <a:cubicBezTo>
                  <a:pt x="391269" y="586965"/>
                  <a:pt x="412779" y="587746"/>
                  <a:pt x="431943" y="586574"/>
                </a:cubicBezTo>
                <a:cubicBezTo>
                  <a:pt x="462057" y="585402"/>
                  <a:pt x="470662" y="583448"/>
                  <a:pt x="490607" y="572898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099CC5FD-AF0F-4589-83FB-5E927069A80D}"/>
              </a:ext>
            </a:extLst>
          </p:cNvPr>
          <p:cNvSpPr/>
          <p:nvPr/>
        </p:nvSpPr>
        <p:spPr>
          <a:xfrm flipV="1">
            <a:off x="1589542" y="3315537"/>
            <a:ext cx="277547" cy="279898"/>
          </a:xfrm>
          <a:custGeom>
            <a:avLst/>
            <a:gdLst>
              <a:gd name="connsiteX0" fmla="*/ 108948 w 277547"/>
              <a:gd name="connsiteY0" fmla="*/ 269192 h 279898"/>
              <a:gd name="connsiteX1" fmla="*/ 35030 w 277547"/>
              <a:gd name="connsiteY1" fmla="*/ 225820 h 279898"/>
              <a:gd name="connsiteX2" fmla="*/ 104645 w 277547"/>
              <a:gd name="connsiteY2" fmla="*/ -1587 h 279898"/>
              <a:gd name="connsiteX3" fmla="*/ 272034 w 277547"/>
              <a:gd name="connsiteY3" fmla="*/ 165647 h 279898"/>
              <a:gd name="connsiteX4" fmla="*/ 160572 w 277547"/>
              <a:gd name="connsiteY4" fmla="*/ 270364 h 279898"/>
              <a:gd name="connsiteX5" fmla="*/ 108948 w 277547"/>
              <a:gd name="connsiteY5" fmla="*/ 269192 h 279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7547" h="279898">
                <a:moveTo>
                  <a:pt x="108948" y="269192"/>
                </a:moveTo>
                <a:cubicBezTo>
                  <a:pt x="81180" y="263331"/>
                  <a:pt x="56150" y="248483"/>
                  <a:pt x="35030" y="225820"/>
                </a:cubicBezTo>
                <a:cubicBezTo>
                  <a:pt x="-35758" y="149236"/>
                  <a:pt x="2178" y="25374"/>
                  <a:pt x="104645" y="-1587"/>
                </a:cubicBezTo>
                <a:cubicBezTo>
                  <a:pt x="202419" y="-27375"/>
                  <a:pt x="297847" y="67964"/>
                  <a:pt x="272034" y="165647"/>
                </a:cubicBezTo>
                <a:cubicBezTo>
                  <a:pt x="258346" y="218787"/>
                  <a:pt x="215717" y="258642"/>
                  <a:pt x="160572" y="270364"/>
                </a:cubicBezTo>
                <a:cubicBezTo>
                  <a:pt x="136324" y="275443"/>
                  <a:pt x="137106" y="275443"/>
                  <a:pt x="108948" y="269192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53A6B1A-F1AE-4F38-B578-C199E641B2D6}"/>
              </a:ext>
            </a:extLst>
          </p:cNvPr>
          <p:cNvSpPr/>
          <p:nvPr/>
        </p:nvSpPr>
        <p:spPr>
          <a:xfrm flipV="1">
            <a:off x="2413474" y="3315695"/>
            <a:ext cx="277677" cy="279325"/>
          </a:xfrm>
          <a:custGeom>
            <a:avLst/>
            <a:gdLst>
              <a:gd name="connsiteX0" fmla="*/ 108330 w 277677"/>
              <a:gd name="connsiteY0" fmla="*/ 268776 h 279325"/>
              <a:gd name="connsiteX1" fmla="*/ 8992 w 277677"/>
              <a:gd name="connsiteY1" fmla="*/ 188285 h 279325"/>
              <a:gd name="connsiteX2" fmla="*/ -3132 w 277677"/>
              <a:gd name="connsiteY2" fmla="*/ 131629 h 279325"/>
              <a:gd name="connsiteX3" fmla="*/ 7428 w 277677"/>
              <a:gd name="connsiteY3" fmla="*/ 78098 h 279325"/>
              <a:gd name="connsiteX4" fmla="*/ 263986 w 277677"/>
              <a:gd name="connsiteY4" fmla="*/ 78098 h 279325"/>
              <a:gd name="connsiteX5" fmla="*/ 274546 w 277677"/>
              <a:gd name="connsiteY5" fmla="*/ 131629 h 279325"/>
              <a:gd name="connsiteX6" fmla="*/ 262422 w 277677"/>
              <a:gd name="connsiteY6" fmla="*/ 188676 h 279325"/>
              <a:gd name="connsiteX7" fmla="*/ 163866 w 277677"/>
              <a:gd name="connsiteY7" fmla="*/ 268776 h 279325"/>
              <a:gd name="connsiteX8" fmla="*/ 108330 w 277677"/>
              <a:gd name="connsiteY8" fmla="*/ 268776 h 27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7677" h="279325">
                <a:moveTo>
                  <a:pt x="108330" y="268776"/>
                </a:moveTo>
                <a:cubicBezTo>
                  <a:pt x="63354" y="259008"/>
                  <a:pt x="29329" y="231266"/>
                  <a:pt x="8992" y="188285"/>
                </a:cubicBezTo>
                <a:cubicBezTo>
                  <a:pt x="-1568" y="166404"/>
                  <a:pt x="-3132" y="158589"/>
                  <a:pt x="-3132" y="131629"/>
                </a:cubicBezTo>
                <a:cubicBezTo>
                  <a:pt x="-3132" y="105840"/>
                  <a:pt x="-1177" y="96463"/>
                  <a:pt x="7428" y="78098"/>
                </a:cubicBezTo>
                <a:cubicBezTo>
                  <a:pt x="59834" y="-33651"/>
                  <a:pt x="211970" y="-34042"/>
                  <a:pt x="263986" y="78098"/>
                </a:cubicBezTo>
                <a:cubicBezTo>
                  <a:pt x="272590" y="96463"/>
                  <a:pt x="274155" y="106231"/>
                  <a:pt x="274546" y="131629"/>
                </a:cubicBezTo>
                <a:cubicBezTo>
                  <a:pt x="274546" y="158589"/>
                  <a:pt x="272590" y="166404"/>
                  <a:pt x="262422" y="188676"/>
                </a:cubicBezTo>
                <a:cubicBezTo>
                  <a:pt x="241694" y="232047"/>
                  <a:pt x="208451" y="259008"/>
                  <a:pt x="163866" y="268776"/>
                </a:cubicBezTo>
                <a:cubicBezTo>
                  <a:pt x="133360" y="275028"/>
                  <a:pt x="136098" y="275028"/>
                  <a:pt x="108330" y="268776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858CC44-C92F-4BF9-A63D-FF9BCD0F1943}"/>
              </a:ext>
            </a:extLst>
          </p:cNvPr>
          <p:cNvSpPr/>
          <p:nvPr/>
        </p:nvSpPr>
        <p:spPr>
          <a:xfrm flipV="1">
            <a:off x="3948893" y="3372421"/>
            <a:ext cx="1063800" cy="1385938"/>
          </a:xfrm>
          <a:custGeom>
            <a:avLst/>
            <a:gdLst>
              <a:gd name="connsiteX0" fmla="*/ 182131 w 1063800"/>
              <a:gd name="connsiteY0" fmla="*/ 1380464 h 1385938"/>
              <a:gd name="connsiteX1" fmla="*/ 152799 w 1063800"/>
              <a:gd name="connsiteY1" fmla="*/ 1374603 h 1385938"/>
              <a:gd name="connsiteX2" fmla="*/ 16698 w 1063800"/>
              <a:gd name="connsiteY2" fmla="*/ 1270668 h 1385938"/>
              <a:gd name="connsiteX3" fmla="*/ -7550 w 1063800"/>
              <a:gd name="connsiteY3" fmla="*/ 687303 h 1385938"/>
              <a:gd name="connsiteX4" fmla="*/ 16307 w 1063800"/>
              <a:gd name="connsiteY4" fmla="*/ 108237 h 1385938"/>
              <a:gd name="connsiteX5" fmla="*/ 101174 w 1063800"/>
              <a:gd name="connsiteY5" fmla="*/ 21885 h 1385938"/>
              <a:gd name="connsiteX6" fmla="*/ 521211 w 1063800"/>
              <a:gd name="connsiteY6" fmla="*/ -4295 h 1385938"/>
              <a:gd name="connsiteX7" fmla="*/ 888840 w 1063800"/>
              <a:gd name="connsiteY7" fmla="*/ 4 h 1385938"/>
              <a:gd name="connsiteX8" fmla="*/ 1030026 w 1063800"/>
              <a:gd name="connsiteY8" fmla="*/ 107455 h 1385938"/>
              <a:gd name="connsiteX9" fmla="*/ 1056229 w 1063800"/>
              <a:gd name="connsiteY9" fmla="*/ 577898 h 1385938"/>
              <a:gd name="connsiteX10" fmla="*/ 1025332 w 1063800"/>
              <a:gd name="connsiteY10" fmla="*/ 1035056 h 1385938"/>
              <a:gd name="connsiteX11" fmla="*/ 717932 w 1063800"/>
              <a:gd name="connsiteY11" fmla="*/ 1342563 h 1385938"/>
              <a:gd name="connsiteX12" fmla="*/ 672956 w 1063800"/>
              <a:gd name="connsiteY12" fmla="*/ 1370696 h 1385938"/>
              <a:gd name="connsiteX13" fmla="*/ 651445 w 1063800"/>
              <a:gd name="connsiteY13" fmla="*/ 1380855 h 1385938"/>
              <a:gd name="connsiteX14" fmla="*/ 420699 w 1063800"/>
              <a:gd name="connsiteY14" fmla="*/ 1381637 h 1385938"/>
              <a:gd name="connsiteX15" fmla="*/ 182131 w 1063800"/>
              <a:gd name="connsiteY15" fmla="*/ 1380464 h 1385938"/>
              <a:gd name="connsiteX16" fmla="*/ 602950 w 1063800"/>
              <a:gd name="connsiteY16" fmla="*/ 1274966 h 1385938"/>
              <a:gd name="connsiteX17" fmla="*/ 623286 w 1063800"/>
              <a:gd name="connsiteY17" fmla="*/ 1250741 h 1385938"/>
              <a:gd name="connsiteX18" fmla="*/ 633064 w 1063800"/>
              <a:gd name="connsiteY18" fmla="*/ 1113203 h 1385938"/>
              <a:gd name="connsiteX19" fmla="*/ 658485 w 1063800"/>
              <a:gd name="connsiteY19" fmla="*/ 965896 h 1385938"/>
              <a:gd name="connsiteX20" fmla="*/ 792240 w 1063800"/>
              <a:gd name="connsiteY20" fmla="*/ 956909 h 1385938"/>
              <a:gd name="connsiteX21" fmla="*/ 928341 w 1063800"/>
              <a:gd name="connsiteY21" fmla="*/ 947532 h 1385938"/>
              <a:gd name="connsiteX22" fmla="*/ 954544 w 1063800"/>
              <a:gd name="connsiteY22" fmla="*/ 553282 h 1385938"/>
              <a:gd name="connsiteX23" fmla="*/ 921301 w 1063800"/>
              <a:gd name="connsiteY23" fmla="*/ 130118 h 1385938"/>
              <a:gd name="connsiteX24" fmla="*/ 516126 w 1063800"/>
              <a:gd name="connsiteY24" fmla="*/ 98078 h 1385938"/>
              <a:gd name="connsiteX25" fmla="*/ 170398 w 1063800"/>
              <a:gd name="connsiteY25" fmla="*/ 99250 h 1385938"/>
              <a:gd name="connsiteX26" fmla="*/ 153972 w 1063800"/>
              <a:gd name="connsiteY26" fmla="*/ 107846 h 1385938"/>
              <a:gd name="connsiteX27" fmla="*/ 101174 w 1063800"/>
              <a:gd name="connsiteY27" fmla="*/ 163330 h 1385938"/>
              <a:gd name="connsiteX28" fmla="*/ 92179 w 1063800"/>
              <a:gd name="connsiteY28" fmla="*/ 181304 h 1385938"/>
              <a:gd name="connsiteX29" fmla="*/ 92179 w 1063800"/>
              <a:gd name="connsiteY29" fmla="*/ 687303 h 1385938"/>
              <a:gd name="connsiteX30" fmla="*/ 100392 w 1063800"/>
              <a:gd name="connsiteY30" fmla="*/ 1210886 h 1385938"/>
              <a:gd name="connsiteX31" fmla="*/ 180567 w 1063800"/>
              <a:gd name="connsiteY31" fmla="*/ 1276920 h 1385938"/>
              <a:gd name="connsiteX32" fmla="*/ 394496 w 1063800"/>
              <a:gd name="connsiteY32" fmla="*/ 1280827 h 1385938"/>
              <a:gd name="connsiteX33" fmla="*/ 602950 w 1063800"/>
              <a:gd name="connsiteY33" fmla="*/ 1274966 h 1385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063800" h="1385938">
                <a:moveTo>
                  <a:pt x="182131" y="1380464"/>
                </a:moveTo>
                <a:cubicBezTo>
                  <a:pt x="177829" y="1379683"/>
                  <a:pt x="164532" y="1376948"/>
                  <a:pt x="152799" y="1374603"/>
                </a:cubicBezTo>
                <a:cubicBezTo>
                  <a:pt x="101174" y="1364444"/>
                  <a:pt x="43292" y="1319901"/>
                  <a:pt x="16698" y="1270668"/>
                </a:cubicBezTo>
                <a:cubicBezTo>
                  <a:pt x="-8723" y="1222608"/>
                  <a:pt x="-7550" y="1253867"/>
                  <a:pt x="-7550" y="687303"/>
                </a:cubicBezTo>
                <a:cubicBezTo>
                  <a:pt x="-7550" y="121522"/>
                  <a:pt x="-9115" y="158641"/>
                  <a:pt x="16307" y="108237"/>
                </a:cubicBezTo>
                <a:cubicBezTo>
                  <a:pt x="32733" y="75806"/>
                  <a:pt x="69104" y="38686"/>
                  <a:pt x="101174" y="21885"/>
                </a:cubicBezTo>
                <a:cubicBezTo>
                  <a:pt x="152799" y="-5467"/>
                  <a:pt x="136373" y="-4295"/>
                  <a:pt x="521211" y="-4295"/>
                </a:cubicBezTo>
                <a:cubicBezTo>
                  <a:pt x="757823" y="-4295"/>
                  <a:pt x="874761" y="-3122"/>
                  <a:pt x="888840" y="4"/>
                </a:cubicBezTo>
                <a:cubicBezTo>
                  <a:pt x="946722" y="12116"/>
                  <a:pt x="1002258" y="54315"/>
                  <a:pt x="1030026" y="107455"/>
                </a:cubicBezTo>
                <a:cubicBezTo>
                  <a:pt x="1057011" y="159813"/>
                  <a:pt x="1056229" y="141840"/>
                  <a:pt x="1056229" y="577898"/>
                </a:cubicBezTo>
                <a:cubicBezTo>
                  <a:pt x="1055838" y="1020208"/>
                  <a:pt x="1058184" y="985824"/>
                  <a:pt x="1025332" y="1035056"/>
                </a:cubicBezTo>
                <a:cubicBezTo>
                  <a:pt x="1006560" y="1063189"/>
                  <a:pt x="757432" y="1312477"/>
                  <a:pt x="717932" y="1342563"/>
                </a:cubicBezTo>
                <a:cubicBezTo>
                  <a:pt x="705025" y="1352332"/>
                  <a:pt x="684688" y="1365226"/>
                  <a:pt x="672956" y="1370696"/>
                </a:cubicBezTo>
                <a:lnTo>
                  <a:pt x="651445" y="1380855"/>
                </a:lnTo>
                <a:lnTo>
                  <a:pt x="420699" y="1381637"/>
                </a:lnTo>
                <a:cubicBezTo>
                  <a:pt x="293984" y="1381637"/>
                  <a:pt x="186433" y="1381246"/>
                  <a:pt x="182131" y="1380464"/>
                </a:cubicBezTo>
                <a:close/>
                <a:moveTo>
                  <a:pt x="602950" y="1274966"/>
                </a:moveTo>
                <a:cubicBezTo>
                  <a:pt x="610771" y="1271059"/>
                  <a:pt x="618202" y="1262072"/>
                  <a:pt x="623286" y="1250741"/>
                </a:cubicBezTo>
                <a:cubicBezTo>
                  <a:pt x="631108" y="1233549"/>
                  <a:pt x="631891" y="1224952"/>
                  <a:pt x="633064" y="1113203"/>
                </a:cubicBezTo>
                <a:cubicBezTo>
                  <a:pt x="634628" y="982307"/>
                  <a:pt x="635410" y="978400"/>
                  <a:pt x="658485" y="965896"/>
                </a:cubicBezTo>
                <a:cubicBezTo>
                  <a:pt x="669436" y="959645"/>
                  <a:pt x="686253" y="958472"/>
                  <a:pt x="792240" y="956909"/>
                </a:cubicBezTo>
                <a:cubicBezTo>
                  <a:pt x="900573" y="955346"/>
                  <a:pt x="915044" y="954174"/>
                  <a:pt x="928341" y="947532"/>
                </a:cubicBezTo>
                <a:cubicBezTo>
                  <a:pt x="956109" y="933856"/>
                  <a:pt x="954544" y="958082"/>
                  <a:pt x="954544" y="553282"/>
                </a:cubicBezTo>
                <a:cubicBezTo>
                  <a:pt x="954544" y="137542"/>
                  <a:pt x="956891" y="165284"/>
                  <a:pt x="921301" y="130118"/>
                </a:cubicBezTo>
                <a:cubicBezTo>
                  <a:pt x="886103" y="94952"/>
                  <a:pt x="911524" y="96905"/>
                  <a:pt x="516126" y="98078"/>
                </a:cubicBezTo>
                <a:lnTo>
                  <a:pt x="170398" y="99250"/>
                </a:lnTo>
                <a:lnTo>
                  <a:pt x="153972" y="107846"/>
                </a:lnTo>
                <a:cubicBezTo>
                  <a:pt x="132462" y="119568"/>
                  <a:pt x="112125" y="140668"/>
                  <a:pt x="101174" y="163330"/>
                </a:cubicBezTo>
                <a:lnTo>
                  <a:pt x="92179" y="181304"/>
                </a:lnTo>
                <a:lnTo>
                  <a:pt x="92179" y="687303"/>
                </a:lnTo>
                <a:cubicBezTo>
                  <a:pt x="92179" y="1192522"/>
                  <a:pt x="92179" y="1193303"/>
                  <a:pt x="100392" y="1210886"/>
                </a:cubicBezTo>
                <a:cubicBezTo>
                  <a:pt x="116818" y="1246052"/>
                  <a:pt x="146150" y="1270278"/>
                  <a:pt x="180567" y="1276920"/>
                </a:cubicBezTo>
                <a:cubicBezTo>
                  <a:pt x="189953" y="1278874"/>
                  <a:pt x="286162" y="1280437"/>
                  <a:pt x="394496" y="1280827"/>
                </a:cubicBezTo>
                <a:cubicBezTo>
                  <a:pt x="566187" y="1281218"/>
                  <a:pt x="592781" y="1280437"/>
                  <a:pt x="602950" y="1274966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E2C6135C-1366-4620-8B73-5A5D469A3B00}"/>
              </a:ext>
            </a:extLst>
          </p:cNvPr>
          <p:cNvSpPr/>
          <p:nvPr/>
        </p:nvSpPr>
        <p:spPr>
          <a:xfrm flipV="1">
            <a:off x="4155781" y="3850664"/>
            <a:ext cx="644155" cy="103098"/>
          </a:xfrm>
          <a:custGeom>
            <a:avLst/>
            <a:gdLst>
              <a:gd name="connsiteX0" fmla="*/ 17099 w 644155"/>
              <a:gd name="connsiteY0" fmla="*/ 91518 h 103098"/>
              <a:gd name="connsiteX1" fmla="*/ 14752 w 644155"/>
              <a:gd name="connsiteY1" fmla="*/ 2821 h 103098"/>
              <a:gd name="connsiteX2" fmla="*/ 313940 w 644155"/>
              <a:gd name="connsiteY2" fmla="*/ -4603 h 103098"/>
              <a:gd name="connsiteX3" fmla="*/ 613128 w 644155"/>
              <a:gd name="connsiteY3" fmla="*/ 3603 h 103098"/>
              <a:gd name="connsiteX4" fmla="*/ 631509 w 644155"/>
              <a:gd name="connsiteY4" fmla="*/ 26265 h 103098"/>
              <a:gd name="connsiteX5" fmla="*/ 620168 w 644155"/>
              <a:gd name="connsiteY5" fmla="*/ 82531 h 103098"/>
              <a:gd name="connsiteX6" fmla="*/ 607262 w 644155"/>
              <a:gd name="connsiteY6" fmla="*/ 96988 h 103098"/>
              <a:gd name="connsiteX7" fmla="*/ 318242 w 644155"/>
              <a:gd name="connsiteY7" fmla="*/ 98160 h 103098"/>
              <a:gd name="connsiteX8" fmla="*/ 17099 w 644155"/>
              <a:gd name="connsiteY8" fmla="*/ 91518 h 10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155" h="103098">
                <a:moveTo>
                  <a:pt x="17099" y="91518"/>
                </a:moveTo>
                <a:cubicBezTo>
                  <a:pt x="-14580" y="71981"/>
                  <a:pt x="-16144" y="23530"/>
                  <a:pt x="14752" y="2821"/>
                </a:cubicBezTo>
                <a:cubicBezTo>
                  <a:pt x="25312" y="-4212"/>
                  <a:pt x="37436" y="-4603"/>
                  <a:pt x="313940" y="-4603"/>
                </a:cubicBezTo>
                <a:cubicBezTo>
                  <a:pt x="598657" y="-4603"/>
                  <a:pt x="602177" y="-4603"/>
                  <a:pt x="613128" y="3603"/>
                </a:cubicBezTo>
                <a:cubicBezTo>
                  <a:pt x="618994" y="7901"/>
                  <a:pt x="627207" y="18060"/>
                  <a:pt x="631509" y="26265"/>
                </a:cubicBezTo>
                <a:cubicBezTo>
                  <a:pt x="640896" y="45411"/>
                  <a:pt x="637376" y="64166"/>
                  <a:pt x="620168" y="82531"/>
                </a:cubicBezTo>
                <a:lnTo>
                  <a:pt x="607262" y="96988"/>
                </a:lnTo>
                <a:lnTo>
                  <a:pt x="318242" y="98160"/>
                </a:lnTo>
                <a:cubicBezTo>
                  <a:pt x="37436" y="98942"/>
                  <a:pt x="29223" y="98942"/>
                  <a:pt x="17099" y="91518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5D898D9-4674-4B0E-A851-3BD60A0AAC6C}"/>
              </a:ext>
            </a:extLst>
          </p:cNvPr>
          <p:cNvSpPr/>
          <p:nvPr/>
        </p:nvSpPr>
        <p:spPr>
          <a:xfrm flipV="1">
            <a:off x="4155434" y="4065390"/>
            <a:ext cx="536157" cy="101406"/>
          </a:xfrm>
          <a:custGeom>
            <a:avLst/>
            <a:gdLst>
              <a:gd name="connsiteX0" fmla="*/ 21873 w 536157"/>
              <a:gd name="connsiteY0" fmla="*/ 93767 h 101406"/>
              <a:gd name="connsiteX1" fmla="*/ 3491 w 536157"/>
              <a:gd name="connsiteY1" fmla="*/ 78138 h 101406"/>
              <a:gd name="connsiteX2" fmla="*/ 16788 w 536157"/>
              <a:gd name="connsiteY2" fmla="*/ 2336 h 101406"/>
              <a:gd name="connsiteX3" fmla="*/ 261223 w 536157"/>
              <a:gd name="connsiteY3" fmla="*/ -3916 h 101406"/>
              <a:gd name="connsiteX4" fmla="*/ 522474 w 536157"/>
              <a:gd name="connsiteY4" fmla="*/ 19528 h 101406"/>
              <a:gd name="connsiteX5" fmla="*/ 520519 w 536157"/>
              <a:gd name="connsiteY5" fmla="*/ 75794 h 101406"/>
              <a:gd name="connsiteX6" fmla="*/ 260050 w 536157"/>
              <a:gd name="connsiteY6" fmla="*/ 97284 h 101406"/>
              <a:gd name="connsiteX7" fmla="*/ 21873 w 536157"/>
              <a:gd name="connsiteY7" fmla="*/ 93767 h 10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6157" h="101406">
                <a:moveTo>
                  <a:pt x="21873" y="93767"/>
                </a:moveTo>
                <a:cubicBezTo>
                  <a:pt x="17570" y="92204"/>
                  <a:pt x="8966" y="85171"/>
                  <a:pt x="3491" y="78138"/>
                </a:cubicBezTo>
                <a:cubicBezTo>
                  <a:pt x="-15673" y="55866"/>
                  <a:pt x="-8633" y="17574"/>
                  <a:pt x="16788" y="2336"/>
                </a:cubicBezTo>
                <a:cubicBezTo>
                  <a:pt x="26957" y="-3525"/>
                  <a:pt x="49640" y="-4307"/>
                  <a:pt x="261223" y="-3916"/>
                </a:cubicBezTo>
                <a:cubicBezTo>
                  <a:pt x="517390" y="-3916"/>
                  <a:pt x="508004" y="-4697"/>
                  <a:pt x="522474" y="19528"/>
                </a:cubicBezTo>
                <a:cubicBezTo>
                  <a:pt x="531470" y="35157"/>
                  <a:pt x="530687" y="62899"/>
                  <a:pt x="520519" y="75794"/>
                </a:cubicBezTo>
                <a:cubicBezTo>
                  <a:pt x="502920" y="98456"/>
                  <a:pt x="510351" y="97675"/>
                  <a:pt x="260050" y="97284"/>
                </a:cubicBezTo>
                <a:cubicBezTo>
                  <a:pt x="133726" y="97284"/>
                  <a:pt x="26566" y="95721"/>
                  <a:pt x="21873" y="93767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80F20EB-1DC4-40C1-91AE-6559058874E6}"/>
              </a:ext>
            </a:extLst>
          </p:cNvPr>
          <p:cNvSpPr/>
          <p:nvPr/>
        </p:nvSpPr>
        <p:spPr>
          <a:xfrm flipV="1">
            <a:off x="4155319" y="4280286"/>
            <a:ext cx="645791" cy="101343"/>
          </a:xfrm>
          <a:custGeom>
            <a:avLst/>
            <a:gdLst>
              <a:gd name="connsiteX0" fmla="*/ 21861 w 645791"/>
              <a:gd name="connsiteY0" fmla="*/ 94301 h 101343"/>
              <a:gd name="connsiteX1" fmla="*/ 3480 w 645791"/>
              <a:gd name="connsiteY1" fmla="*/ 78672 h 101343"/>
              <a:gd name="connsiteX2" fmla="*/ 1133 w 645791"/>
              <a:gd name="connsiteY2" fmla="*/ 18499 h 101343"/>
              <a:gd name="connsiteX3" fmla="*/ 313618 w 645791"/>
              <a:gd name="connsiteY3" fmla="*/ -3382 h 101343"/>
              <a:gd name="connsiteX4" fmla="*/ 630797 w 645791"/>
              <a:gd name="connsiteY4" fmla="*/ 25532 h 101343"/>
              <a:gd name="connsiteX5" fmla="*/ 638228 w 645791"/>
              <a:gd name="connsiteY5" fmla="*/ 48585 h 101343"/>
              <a:gd name="connsiteX6" fmla="*/ 612806 w 645791"/>
              <a:gd name="connsiteY6" fmla="*/ 90394 h 101343"/>
              <a:gd name="connsiteX7" fmla="*/ 315183 w 645791"/>
              <a:gd name="connsiteY7" fmla="*/ 97818 h 101343"/>
              <a:gd name="connsiteX8" fmla="*/ 21861 w 645791"/>
              <a:gd name="connsiteY8" fmla="*/ 94301 h 10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791" h="101343">
                <a:moveTo>
                  <a:pt x="21861" y="94301"/>
                </a:moveTo>
                <a:cubicBezTo>
                  <a:pt x="17559" y="92738"/>
                  <a:pt x="8955" y="85705"/>
                  <a:pt x="3480" y="78672"/>
                </a:cubicBezTo>
                <a:cubicBezTo>
                  <a:pt x="-10208" y="62652"/>
                  <a:pt x="-11382" y="34128"/>
                  <a:pt x="1133" y="18499"/>
                </a:cubicBezTo>
                <a:cubicBezTo>
                  <a:pt x="19124" y="-4164"/>
                  <a:pt x="6609" y="-3382"/>
                  <a:pt x="313618" y="-3382"/>
                </a:cubicBezTo>
                <a:cubicBezTo>
                  <a:pt x="632361" y="-3382"/>
                  <a:pt x="617108" y="-4945"/>
                  <a:pt x="630797" y="25532"/>
                </a:cubicBezTo>
                <a:cubicBezTo>
                  <a:pt x="634708" y="34519"/>
                  <a:pt x="638228" y="44678"/>
                  <a:pt x="638228" y="48585"/>
                </a:cubicBezTo>
                <a:cubicBezTo>
                  <a:pt x="638228" y="61870"/>
                  <a:pt x="625712" y="82189"/>
                  <a:pt x="612806" y="90394"/>
                </a:cubicBezTo>
                <a:cubicBezTo>
                  <a:pt x="600291" y="98209"/>
                  <a:pt x="594425" y="98209"/>
                  <a:pt x="315183" y="97818"/>
                </a:cubicBezTo>
                <a:cubicBezTo>
                  <a:pt x="158354" y="97818"/>
                  <a:pt x="26555" y="96255"/>
                  <a:pt x="21861" y="94301"/>
                </a:cubicBezTo>
                <a:close/>
              </a:path>
            </a:pathLst>
          </a:custGeom>
          <a:solidFill>
            <a:schemeClr val="accent5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9468148-8AA3-4C56-BE51-904601C70C3F}"/>
              </a:ext>
            </a:extLst>
          </p:cNvPr>
          <p:cNvSpPr/>
          <p:nvPr/>
        </p:nvSpPr>
        <p:spPr>
          <a:xfrm flipV="1">
            <a:off x="1454737" y="3607474"/>
            <a:ext cx="1369731" cy="1116384"/>
          </a:xfrm>
          <a:custGeom>
            <a:avLst/>
            <a:gdLst>
              <a:gd name="connsiteX0" fmla="*/ 160676 w 1369731"/>
              <a:gd name="connsiteY0" fmla="*/ 1106955 h 1116384"/>
              <a:gd name="connsiteX1" fmla="*/ 119611 w 1369731"/>
              <a:gd name="connsiteY1" fmla="*/ 1067882 h 1116384"/>
              <a:gd name="connsiteX2" fmla="*/ 109834 w 1369731"/>
              <a:gd name="connsiteY2" fmla="*/ 1047954 h 1116384"/>
              <a:gd name="connsiteX3" fmla="*/ 109834 w 1369731"/>
              <a:gd name="connsiteY3" fmla="*/ 820157 h 1116384"/>
              <a:gd name="connsiteX4" fmla="*/ 117656 w 1369731"/>
              <a:gd name="connsiteY4" fmla="*/ 575167 h 1116384"/>
              <a:gd name="connsiteX5" fmla="*/ 119611 w 1369731"/>
              <a:gd name="connsiteY5" fmla="*/ 500146 h 1116384"/>
              <a:gd name="connsiteX6" fmla="*/ 109834 w 1369731"/>
              <a:gd name="connsiteY6" fmla="*/ 404807 h 1116384"/>
              <a:gd name="connsiteX7" fmla="*/ 94581 w 1369731"/>
              <a:gd name="connsiteY7" fmla="*/ 292667 h 1116384"/>
              <a:gd name="connsiteX8" fmla="*/ 6193 w 1369731"/>
              <a:gd name="connsiteY8" fmla="*/ 90658 h 1116384"/>
              <a:gd name="connsiteX9" fmla="*/ 327 w 1369731"/>
              <a:gd name="connsiteY9" fmla="*/ 47677 h 1116384"/>
              <a:gd name="connsiteX10" fmla="*/ 45303 w 1369731"/>
              <a:gd name="connsiteY10" fmla="*/ 398 h 1116384"/>
              <a:gd name="connsiteX11" fmla="*/ 83239 w 1369731"/>
              <a:gd name="connsiteY11" fmla="*/ 1570 h 1116384"/>
              <a:gd name="connsiteX12" fmla="*/ 108660 w 1369731"/>
              <a:gd name="connsiteY12" fmla="*/ 18372 h 1116384"/>
              <a:gd name="connsiteX13" fmla="*/ 165369 w 1369731"/>
              <a:gd name="connsiteY13" fmla="*/ 139109 h 1116384"/>
              <a:gd name="connsiteX14" fmla="*/ 225207 w 1369731"/>
              <a:gd name="connsiteY14" fmla="*/ 293448 h 1116384"/>
              <a:gd name="connsiteX15" fmla="*/ 235766 w 1369731"/>
              <a:gd name="connsiteY15" fmla="*/ 341508 h 1116384"/>
              <a:gd name="connsiteX16" fmla="*/ 251410 w 1369731"/>
              <a:gd name="connsiteY16" fmla="*/ 312985 h 1116384"/>
              <a:gd name="connsiteX17" fmla="*/ 287782 w 1369731"/>
              <a:gd name="connsiteY17" fmla="*/ 161771 h 1116384"/>
              <a:gd name="connsiteX18" fmla="*/ 316723 w 1369731"/>
              <a:gd name="connsiteY18" fmla="*/ 30094 h 1116384"/>
              <a:gd name="connsiteX19" fmla="*/ 358179 w 1369731"/>
              <a:gd name="connsiteY19" fmla="*/ -1165 h 1116384"/>
              <a:gd name="connsiteX20" fmla="*/ 416452 w 1369731"/>
              <a:gd name="connsiteY20" fmla="*/ 17200 h 1116384"/>
              <a:gd name="connsiteX21" fmla="*/ 410586 w 1369731"/>
              <a:gd name="connsiteY21" fmla="*/ 195765 h 1116384"/>
              <a:gd name="connsiteX22" fmla="*/ 309683 w 1369731"/>
              <a:gd name="connsiteY22" fmla="*/ 502491 h 1116384"/>
              <a:gd name="connsiteX23" fmla="*/ 279569 w 1369731"/>
              <a:gd name="connsiteY23" fmla="*/ 574776 h 1116384"/>
              <a:gd name="connsiteX24" fmla="*/ 281133 w 1369731"/>
              <a:gd name="connsiteY24" fmla="*/ 693168 h 1116384"/>
              <a:gd name="connsiteX25" fmla="*/ 285435 w 1369731"/>
              <a:gd name="connsiteY25" fmla="*/ 811170 h 1116384"/>
              <a:gd name="connsiteX26" fmla="*/ 317114 w 1369731"/>
              <a:gd name="connsiteY26" fmla="*/ 771706 h 1116384"/>
              <a:gd name="connsiteX27" fmla="*/ 355833 w 1369731"/>
              <a:gd name="connsiteY27" fmla="*/ 727162 h 1116384"/>
              <a:gd name="connsiteX28" fmla="*/ 422710 w 1369731"/>
              <a:gd name="connsiteY28" fmla="*/ 709970 h 1116384"/>
              <a:gd name="connsiteX29" fmla="*/ 545905 w 1369731"/>
              <a:gd name="connsiteY29" fmla="*/ 683791 h 1116384"/>
              <a:gd name="connsiteX30" fmla="*/ 633901 w 1369731"/>
              <a:gd name="connsiteY30" fmla="*/ 667771 h 1116384"/>
              <a:gd name="connsiteX31" fmla="*/ 667927 w 1369731"/>
              <a:gd name="connsiteY31" fmla="*/ 675976 h 1116384"/>
              <a:gd name="connsiteX32" fmla="*/ 682788 w 1369731"/>
              <a:gd name="connsiteY32" fmla="*/ 686135 h 1116384"/>
              <a:gd name="connsiteX33" fmla="*/ 698041 w 1369731"/>
              <a:gd name="connsiteY33" fmla="*/ 676367 h 1116384"/>
              <a:gd name="connsiteX34" fmla="*/ 758661 w 1369731"/>
              <a:gd name="connsiteY34" fmla="*/ 670506 h 1116384"/>
              <a:gd name="connsiteX35" fmla="*/ 893980 w 1369731"/>
              <a:gd name="connsiteY35" fmla="*/ 699811 h 1116384"/>
              <a:gd name="connsiteX36" fmla="*/ 1024214 w 1369731"/>
              <a:gd name="connsiteY36" fmla="*/ 737321 h 1116384"/>
              <a:gd name="connsiteX37" fmla="*/ 1056675 w 1369731"/>
              <a:gd name="connsiteY37" fmla="*/ 779911 h 1116384"/>
              <a:gd name="connsiteX38" fmla="*/ 1082488 w 1369731"/>
              <a:gd name="connsiteY38" fmla="*/ 811170 h 1116384"/>
              <a:gd name="connsiteX39" fmla="*/ 1088354 w 1369731"/>
              <a:gd name="connsiteY39" fmla="*/ 695513 h 1116384"/>
              <a:gd name="connsiteX40" fmla="*/ 1089527 w 1369731"/>
              <a:gd name="connsiteY40" fmla="*/ 579465 h 1116384"/>
              <a:gd name="connsiteX41" fmla="*/ 1059804 w 1369731"/>
              <a:gd name="connsiteY41" fmla="*/ 508742 h 1116384"/>
              <a:gd name="connsiteX42" fmla="*/ 1005833 w 1369731"/>
              <a:gd name="connsiteY42" fmla="*/ 381363 h 1116384"/>
              <a:gd name="connsiteX43" fmla="*/ 956555 w 1369731"/>
              <a:gd name="connsiteY43" fmla="*/ 199672 h 1116384"/>
              <a:gd name="connsiteX44" fmla="*/ 934654 w 1369731"/>
              <a:gd name="connsiteY44" fmla="*/ 36736 h 1116384"/>
              <a:gd name="connsiteX45" fmla="*/ 978847 w 1369731"/>
              <a:gd name="connsiteY45" fmla="*/ -774 h 1116384"/>
              <a:gd name="connsiteX46" fmla="*/ 1051591 w 1369731"/>
              <a:gd name="connsiteY46" fmla="*/ 31657 h 1116384"/>
              <a:gd name="connsiteX47" fmla="*/ 1079750 w 1369731"/>
              <a:gd name="connsiteY47" fmla="*/ 161771 h 1116384"/>
              <a:gd name="connsiteX48" fmla="*/ 1113775 w 1369731"/>
              <a:gd name="connsiteY48" fmla="*/ 306342 h 1116384"/>
              <a:gd name="connsiteX49" fmla="*/ 1127073 w 1369731"/>
              <a:gd name="connsiteY49" fmla="*/ 337992 h 1116384"/>
              <a:gd name="connsiteX50" fmla="*/ 1132548 w 1369731"/>
              <a:gd name="connsiteY50" fmla="*/ 345416 h 1116384"/>
              <a:gd name="connsiteX51" fmla="*/ 1139979 w 1369731"/>
              <a:gd name="connsiteY51" fmla="*/ 304780 h 1116384"/>
              <a:gd name="connsiteX52" fmla="*/ 1161098 w 1369731"/>
              <a:gd name="connsiteY52" fmla="*/ 230931 h 1116384"/>
              <a:gd name="connsiteX53" fmla="*/ 1197079 w 1369731"/>
              <a:gd name="connsiteY53" fmla="*/ 148877 h 1116384"/>
              <a:gd name="connsiteX54" fmla="*/ 1286639 w 1369731"/>
              <a:gd name="connsiteY54" fmla="*/ 789 h 1116384"/>
              <a:gd name="connsiteX55" fmla="*/ 1360556 w 1369731"/>
              <a:gd name="connsiteY55" fmla="*/ 34001 h 1116384"/>
              <a:gd name="connsiteX56" fmla="*/ 1337482 w 1369731"/>
              <a:gd name="connsiteY56" fmla="*/ 144579 h 1116384"/>
              <a:gd name="connsiteX57" fmla="*/ 1299937 w 1369731"/>
              <a:gd name="connsiteY57" fmla="*/ 230931 h 1116384"/>
              <a:gd name="connsiteX58" fmla="*/ 1278817 w 1369731"/>
              <a:gd name="connsiteY58" fmla="*/ 279773 h 1116384"/>
              <a:gd name="connsiteX59" fmla="*/ 1254178 w 1369731"/>
              <a:gd name="connsiteY59" fmla="*/ 432159 h 1116384"/>
              <a:gd name="connsiteX60" fmla="*/ 1240881 w 1369731"/>
              <a:gd name="connsiteY60" fmla="*/ 559147 h 1116384"/>
              <a:gd name="connsiteX61" fmla="*/ 1249485 w 1369731"/>
              <a:gd name="connsiteY61" fmla="*/ 574776 h 1116384"/>
              <a:gd name="connsiteX62" fmla="*/ 1257698 w 1369731"/>
              <a:gd name="connsiteY62" fmla="*/ 817031 h 1116384"/>
              <a:gd name="connsiteX63" fmla="*/ 1236970 w 1369731"/>
              <a:gd name="connsiteY63" fmla="*/ 1085465 h 1116384"/>
              <a:gd name="connsiteX64" fmla="*/ 1101651 w 1369731"/>
              <a:gd name="connsiteY64" fmla="*/ 1078041 h 1116384"/>
              <a:gd name="connsiteX65" fmla="*/ 1087963 w 1369731"/>
              <a:gd name="connsiteY65" fmla="*/ 1031153 h 1116384"/>
              <a:gd name="connsiteX66" fmla="*/ 1085616 w 1369731"/>
              <a:gd name="connsiteY66" fmla="*/ 1000676 h 1116384"/>
              <a:gd name="connsiteX67" fmla="*/ 1028516 w 1369731"/>
              <a:gd name="connsiteY67" fmla="*/ 922529 h 1116384"/>
              <a:gd name="connsiteX68" fmla="*/ 963204 w 1369731"/>
              <a:gd name="connsiteY68" fmla="*/ 832270 h 1116384"/>
              <a:gd name="connsiteX69" fmla="*/ 940129 w 1369731"/>
              <a:gd name="connsiteY69" fmla="*/ 817812 h 1116384"/>
              <a:gd name="connsiteX70" fmla="*/ 870514 w 1369731"/>
              <a:gd name="connsiteY70" fmla="*/ 803746 h 1116384"/>
              <a:gd name="connsiteX71" fmla="*/ 761398 w 1369731"/>
              <a:gd name="connsiteY71" fmla="*/ 780693 h 1116384"/>
              <a:gd name="connsiteX72" fmla="*/ 696086 w 1369731"/>
              <a:gd name="connsiteY72" fmla="*/ 760765 h 1116384"/>
              <a:gd name="connsiteX73" fmla="*/ 669491 w 1369731"/>
              <a:gd name="connsiteY73" fmla="*/ 760765 h 1116384"/>
              <a:gd name="connsiteX74" fmla="*/ 608089 w 1369731"/>
              <a:gd name="connsiteY74" fmla="*/ 779911 h 1116384"/>
              <a:gd name="connsiteX75" fmla="*/ 425448 w 1369731"/>
              <a:gd name="connsiteY75" fmla="*/ 818985 h 1116384"/>
              <a:gd name="connsiteX76" fmla="*/ 409413 w 1369731"/>
              <a:gd name="connsiteY76" fmla="*/ 823283 h 1116384"/>
              <a:gd name="connsiteX77" fmla="*/ 376170 w 1369731"/>
              <a:gd name="connsiteY77" fmla="*/ 868998 h 1116384"/>
              <a:gd name="connsiteX78" fmla="*/ 313985 w 1369731"/>
              <a:gd name="connsiteY78" fmla="*/ 954960 h 1116384"/>
              <a:gd name="connsiteX79" fmla="*/ 280742 w 1369731"/>
              <a:gd name="connsiteY79" fmla="*/ 1025292 h 1116384"/>
              <a:gd name="connsiteX80" fmla="*/ 230291 w 1369731"/>
              <a:gd name="connsiteY80" fmla="*/ 1106174 h 1116384"/>
              <a:gd name="connsiteX81" fmla="*/ 160676 w 1369731"/>
              <a:gd name="connsiteY81" fmla="*/ 1106955 h 111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369731" h="1116384">
                <a:moveTo>
                  <a:pt x="160676" y="1106955"/>
                </a:moveTo>
                <a:cubicBezTo>
                  <a:pt x="139948" y="1097187"/>
                  <a:pt x="129388" y="1087028"/>
                  <a:pt x="119611" y="1067882"/>
                </a:cubicBezTo>
                <a:lnTo>
                  <a:pt x="109834" y="1047954"/>
                </a:lnTo>
                <a:lnTo>
                  <a:pt x="109834" y="820157"/>
                </a:lnTo>
                <a:cubicBezTo>
                  <a:pt x="109834" y="599002"/>
                  <a:pt x="110225" y="591578"/>
                  <a:pt x="117656" y="575167"/>
                </a:cubicBezTo>
                <a:cubicBezTo>
                  <a:pt x="125478" y="558756"/>
                  <a:pt x="125478" y="557193"/>
                  <a:pt x="119611" y="500146"/>
                </a:cubicBezTo>
                <a:cubicBezTo>
                  <a:pt x="116091" y="468106"/>
                  <a:pt x="111789" y="425125"/>
                  <a:pt x="109834" y="404807"/>
                </a:cubicBezTo>
                <a:cubicBezTo>
                  <a:pt x="102794" y="330568"/>
                  <a:pt x="98492" y="299700"/>
                  <a:pt x="94581" y="292667"/>
                </a:cubicBezTo>
                <a:cubicBezTo>
                  <a:pt x="88715" y="282508"/>
                  <a:pt x="19100" y="123089"/>
                  <a:pt x="6193" y="90658"/>
                </a:cubicBezTo>
                <a:cubicBezTo>
                  <a:pt x="-3193" y="66041"/>
                  <a:pt x="-3975" y="61743"/>
                  <a:pt x="327" y="47677"/>
                </a:cubicBezTo>
                <a:cubicBezTo>
                  <a:pt x="8149" y="21107"/>
                  <a:pt x="21446" y="7041"/>
                  <a:pt x="45303" y="398"/>
                </a:cubicBezTo>
                <a:cubicBezTo>
                  <a:pt x="65249" y="-5463"/>
                  <a:pt x="67595" y="-5463"/>
                  <a:pt x="83239" y="1570"/>
                </a:cubicBezTo>
                <a:cubicBezTo>
                  <a:pt x="92626" y="5869"/>
                  <a:pt x="103967" y="13292"/>
                  <a:pt x="108660" y="18372"/>
                </a:cubicBezTo>
                <a:cubicBezTo>
                  <a:pt x="112962" y="23452"/>
                  <a:pt x="138775" y="77763"/>
                  <a:pt x="165369" y="139109"/>
                </a:cubicBezTo>
                <a:cubicBezTo>
                  <a:pt x="222469" y="269614"/>
                  <a:pt x="222078" y="268051"/>
                  <a:pt x="225207" y="293448"/>
                </a:cubicBezTo>
                <a:cubicBezTo>
                  <a:pt x="229900" y="332912"/>
                  <a:pt x="231855" y="342681"/>
                  <a:pt x="235766" y="341508"/>
                </a:cubicBezTo>
                <a:cubicBezTo>
                  <a:pt x="237722" y="340727"/>
                  <a:pt x="244762" y="327833"/>
                  <a:pt x="251410" y="312985"/>
                </a:cubicBezTo>
                <a:cubicBezTo>
                  <a:pt x="259623" y="293448"/>
                  <a:pt x="270574" y="249295"/>
                  <a:pt x="287782" y="161771"/>
                </a:cubicBezTo>
                <a:cubicBezTo>
                  <a:pt x="301470" y="93393"/>
                  <a:pt x="314768" y="34392"/>
                  <a:pt x="316723" y="30094"/>
                </a:cubicBezTo>
                <a:cubicBezTo>
                  <a:pt x="322981" y="18372"/>
                  <a:pt x="343318" y="3133"/>
                  <a:pt x="358179" y="-1165"/>
                </a:cubicBezTo>
                <a:cubicBezTo>
                  <a:pt x="377343" y="-6244"/>
                  <a:pt x="400026" y="398"/>
                  <a:pt x="416452" y="17200"/>
                </a:cubicBezTo>
                <a:cubicBezTo>
                  <a:pt x="440309" y="41035"/>
                  <a:pt x="440309" y="46896"/>
                  <a:pt x="410586" y="195765"/>
                </a:cubicBezTo>
                <a:cubicBezTo>
                  <a:pt x="383209" y="332522"/>
                  <a:pt x="393769" y="300872"/>
                  <a:pt x="309683" y="502491"/>
                </a:cubicBezTo>
                <a:lnTo>
                  <a:pt x="279569" y="574776"/>
                </a:lnTo>
                <a:lnTo>
                  <a:pt x="281133" y="693168"/>
                </a:lnTo>
                <a:cubicBezTo>
                  <a:pt x="281916" y="758030"/>
                  <a:pt x="283871" y="811170"/>
                  <a:pt x="285435" y="811170"/>
                </a:cubicBezTo>
                <a:cubicBezTo>
                  <a:pt x="287000" y="811170"/>
                  <a:pt x="301470" y="793587"/>
                  <a:pt x="317114" y="771706"/>
                </a:cubicBezTo>
                <a:cubicBezTo>
                  <a:pt x="332758" y="750216"/>
                  <a:pt x="350357" y="730288"/>
                  <a:pt x="355833" y="727162"/>
                </a:cubicBezTo>
                <a:cubicBezTo>
                  <a:pt x="361699" y="724427"/>
                  <a:pt x="391422" y="716612"/>
                  <a:pt x="422710" y="709970"/>
                </a:cubicBezTo>
                <a:cubicBezTo>
                  <a:pt x="453998" y="703718"/>
                  <a:pt x="509533" y="691606"/>
                  <a:pt x="545905" y="683791"/>
                </a:cubicBezTo>
                <a:cubicBezTo>
                  <a:pt x="582668" y="675976"/>
                  <a:pt x="622169" y="668552"/>
                  <a:pt x="633901" y="667771"/>
                </a:cubicBezTo>
                <a:cubicBezTo>
                  <a:pt x="653065" y="665817"/>
                  <a:pt x="657367" y="666989"/>
                  <a:pt x="667927" y="675976"/>
                </a:cubicBezTo>
                <a:cubicBezTo>
                  <a:pt x="674575" y="681446"/>
                  <a:pt x="681224" y="686135"/>
                  <a:pt x="682788" y="686135"/>
                </a:cubicBezTo>
                <a:cubicBezTo>
                  <a:pt x="683962" y="686135"/>
                  <a:pt x="691001" y="681837"/>
                  <a:pt x="698041" y="676367"/>
                </a:cubicBezTo>
                <a:cubicBezTo>
                  <a:pt x="712120" y="665817"/>
                  <a:pt x="733240" y="663473"/>
                  <a:pt x="758661" y="670506"/>
                </a:cubicBezTo>
                <a:cubicBezTo>
                  <a:pt x="774696" y="674413"/>
                  <a:pt x="798161" y="679884"/>
                  <a:pt x="893980" y="699811"/>
                </a:cubicBezTo>
                <a:cubicBezTo>
                  <a:pt x="1007006" y="723646"/>
                  <a:pt x="1012090" y="724818"/>
                  <a:pt x="1024214" y="737321"/>
                </a:cubicBezTo>
                <a:cubicBezTo>
                  <a:pt x="1030472" y="743573"/>
                  <a:pt x="1044942" y="762719"/>
                  <a:pt x="1056675" y="779911"/>
                </a:cubicBezTo>
                <a:cubicBezTo>
                  <a:pt x="1068408" y="797104"/>
                  <a:pt x="1079750" y="811170"/>
                  <a:pt x="1082488" y="811170"/>
                </a:cubicBezTo>
                <a:cubicBezTo>
                  <a:pt x="1086008" y="811170"/>
                  <a:pt x="1087572" y="783428"/>
                  <a:pt x="1088354" y="695513"/>
                </a:cubicBezTo>
                <a:lnTo>
                  <a:pt x="1089527" y="579465"/>
                </a:lnTo>
                <a:lnTo>
                  <a:pt x="1059804" y="508742"/>
                </a:lnTo>
                <a:cubicBezTo>
                  <a:pt x="1043378" y="470060"/>
                  <a:pt x="1019130" y="412622"/>
                  <a:pt x="1005833" y="381363"/>
                </a:cubicBezTo>
                <a:cubicBezTo>
                  <a:pt x="982758" y="327442"/>
                  <a:pt x="980412" y="318846"/>
                  <a:pt x="956555" y="199672"/>
                </a:cubicBezTo>
                <a:cubicBezTo>
                  <a:pt x="931134" y="73465"/>
                  <a:pt x="928396" y="53538"/>
                  <a:pt x="934654" y="36736"/>
                </a:cubicBezTo>
                <a:cubicBezTo>
                  <a:pt x="940129" y="21889"/>
                  <a:pt x="962030" y="3524"/>
                  <a:pt x="978847" y="-774"/>
                </a:cubicBezTo>
                <a:cubicBezTo>
                  <a:pt x="1006615" y="-7807"/>
                  <a:pt x="1038294" y="6259"/>
                  <a:pt x="1051591" y="31657"/>
                </a:cubicBezTo>
                <a:cubicBezTo>
                  <a:pt x="1053547" y="35955"/>
                  <a:pt x="1066453" y="94565"/>
                  <a:pt x="1079750" y="161771"/>
                </a:cubicBezTo>
                <a:cubicBezTo>
                  <a:pt x="1095003" y="239918"/>
                  <a:pt x="1107518" y="292276"/>
                  <a:pt x="1113775" y="306342"/>
                </a:cubicBezTo>
                <a:cubicBezTo>
                  <a:pt x="1119251" y="318455"/>
                  <a:pt x="1125117" y="332912"/>
                  <a:pt x="1127073" y="337992"/>
                </a:cubicBezTo>
                <a:cubicBezTo>
                  <a:pt x="1129028" y="343071"/>
                  <a:pt x="1131766" y="346588"/>
                  <a:pt x="1132548" y="345416"/>
                </a:cubicBezTo>
                <a:cubicBezTo>
                  <a:pt x="1133721" y="344634"/>
                  <a:pt x="1136850" y="326270"/>
                  <a:pt x="1139979" y="304780"/>
                </a:cubicBezTo>
                <a:cubicBezTo>
                  <a:pt x="1143890" y="276256"/>
                  <a:pt x="1149365" y="257110"/>
                  <a:pt x="1161098" y="230931"/>
                </a:cubicBezTo>
                <a:cubicBezTo>
                  <a:pt x="1169702" y="211785"/>
                  <a:pt x="1185737" y="174665"/>
                  <a:pt x="1197079" y="148877"/>
                </a:cubicBezTo>
                <a:cubicBezTo>
                  <a:pt x="1258089" y="8994"/>
                  <a:pt x="1257698" y="9385"/>
                  <a:pt x="1286639" y="789"/>
                </a:cubicBezTo>
                <a:cubicBezTo>
                  <a:pt x="1318709" y="-8198"/>
                  <a:pt x="1344521" y="3133"/>
                  <a:pt x="1360556" y="34001"/>
                </a:cubicBezTo>
                <a:cubicBezTo>
                  <a:pt x="1373071" y="57445"/>
                  <a:pt x="1370725" y="68777"/>
                  <a:pt x="1337482" y="144579"/>
                </a:cubicBezTo>
                <a:cubicBezTo>
                  <a:pt x="1322229" y="178963"/>
                  <a:pt x="1305412" y="218037"/>
                  <a:pt x="1299937" y="230931"/>
                </a:cubicBezTo>
                <a:cubicBezTo>
                  <a:pt x="1294461" y="243825"/>
                  <a:pt x="1285075" y="265706"/>
                  <a:pt x="1278817" y="279773"/>
                </a:cubicBezTo>
                <a:cubicBezTo>
                  <a:pt x="1268649" y="302826"/>
                  <a:pt x="1266302" y="316111"/>
                  <a:pt x="1254178" y="432159"/>
                </a:cubicBezTo>
                <a:lnTo>
                  <a:pt x="1240881" y="559147"/>
                </a:lnTo>
                <a:lnTo>
                  <a:pt x="1249485" y="574776"/>
                </a:lnTo>
                <a:cubicBezTo>
                  <a:pt x="1257698" y="590406"/>
                  <a:pt x="1257698" y="593141"/>
                  <a:pt x="1257698" y="817031"/>
                </a:cubicBezTo>
                <a:cubicBezTo>
                  <a:pt x="1257698" y="1061239"/>
                  <a:pt x="1257698" y="1060849"/>
                  <a:pt x="1236970" y="1085465"/>
                </a:cubicBezTo>
                <a:cubicBezTo>
                  <a:pt x="1204118" y="1124538"/>
                  <a:pt x="1130983" y="1120631"/>
                  <a:pt x="1101651" y="1078041"/>
                </a:cubicBezTo>
                <a:cubicBezTo>
                  <a:pt x="1092265" y="1064365"/>
                  <a:pt x="1089527" y="1056160"/>
                  <a:pt x="1087963" y="1031153"/>
                </a:cubicBezTo>
                <a:lnTo>
                  <a:pt x="1085616" y="1000676"/>
                </a:lnTo>
                <a:lnTo>
                  <a:pt x="1028516" y="922529"/>
                </a:lnTo>
                <a:cubicBezTo>
                  <a:pt x="997620" y="879548"/>
                  <a:pt x="967897" y="838912"/>
                  <a:pt x="963204" y="832270"/>
                </a:cubicBezTo>
                <a:cubicBezTo>
                  <a:pt x="957337" y="823283"/>
                  <a:pt x="950689" y="819375"/>
                  <a:pt x="940129" y="817812"/>
                </a:cubicBezTo>
                <a:cubicBezTo>
                  <a:pt x="931916" y="816640"/>
                  <a:pt x="900628" y="810388"/>
                  <a:pt x="870514" y="803746"/>
                </a:cubicBezTo>
                <a:cubicBezTo>
                  <a:pt x="840400" y="797494"/>
                  <a:pt x="791513" y="786944"/>
                  <a:pt x="761398" y="780693"/>
                </a:cubicBezTo>
                <a:cubicBezTo>
                  <a:pt x="726982" y="773269"/>
                  <a:pt x="703516" y="766236"/>
                  <a:pt x="696086" y="760765"/>
                </a:cubicBezTo>
                <a:cubicBezTo>
                  <a:pt x="682397" y="750606"/>
                  <a:pt x="683179" y="750606"/>
                  <a:pt x="669491" y="760765"/>
                </a:cubicBezTo>
                <a:cubicBezTo>
                  <a:pt x="662842" y="765845"/>
                  <a:pt x="638595" y="773269"/>
                  <a:pt x="608089" y="779911"/>
                </a:cubicBezTo>
                <a:cubicBezTo>
                  <a:pt x="549034" y="792805"/>
                  <a:pt x="446958" y="814687"/>
                  <a:pt x="425448" y="818985"/>
                </a:cubicBezTo>
                <a:cubicBezTo>
                  <a:pt x="417235" y="820548"/>
                  <a:pt x="410195" y="822501"/>
                  <a:pt x="409413" y="823283"/>
                </a:cubicBezTo>
                <a:cubicBezTo>
                  <a:pt x="408630" y="824064"/>
                  <a:pt x="393769" y="844773"/>
                  <a:pt x="376170" y="868998"/>
                </a:cubicBezTo>
                <a:cubicBezTo>
                  <a:pt x="358961" y="892833"/>
                  <a:pt x="330803" y="931906"/>
                  <a:pt x="313985" y="954960"/>
                </a:cubicBezTo>
                <a:cubicBezTo>
                  <a:pt x="283871" y="995987"/>
                  <a:pt x="283089" y="997550"/>
                  <a:pt x="280742" y="1025292"/>
                </a:cubicBezTo>
                <a:cubicBezTo>
                  <a:pt x="276440" y="1068663"/>
                  <a:pt x="261188" y="1092889"/>
                  <a:pt x="230291" y="1106174"/>
                </a:cubicBezTo>
                <a:cubicBezTo>
                  <a:pt x="213474" y="1112816"/>
                  <a:pt x="174756" y="1113598"/>
                  <a:pt x="160676" y="1106955"/>
                </a:cubicBezTo>
                <a:close/>
              </a:path>
            </a:pathLst>
          </a:custGeom>
          <a:solidFill>
            <a:schemeClr val="accent6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4299C7CD-816C-4415-B3F9-1EB243B6D5A6}"/>
              </a:ext>
            </a:extLst>
          </p:cNvPr>
          <p:cNvSpPr/>
          <p:nvPr/>
        </p:nvSpPr>
        <p:spPr>
          <a:xfrm flipV="1">
            <a:off x="6686581" y="3721590"/>
            <a:ext cx="707334" cy="702558"/>
          </a:xfrm>
          <a:custGeom>
            <a:avLst/>
            <a:gdLst>
              <a:gd name="connsiteX0" fmla="*/ 277906 w 707334"/>
              <a:gd name="connsiteY0" fmla="*/ 694452 h 702558"/>
              <a:gd name="connsiteX1" fmla="*/ 248183 w 707334"/>
              <a:gd name="connsiteY1" fmla="*/ 651862 h 702558"/>
              <a:gd name="connsiteX2" fmla="*/ 224717 w 707334"/>
              <a:gd name="connsiteY2" fmla="*/ 612789 h 702558"/>
              <a:gd name="connsiteX3" fmla="*/ 191083 w 707334"/>
              <a:gd name="connsiteY3" fmla="*/ 594815 h 702558"/>
              <a:gd name="connsiteX4" fmla="*/ 154320 w 707334"/>
              <a:gd name="connsiteY4" fmla="*/ 592862 h 702558"/>
              <a:gd name="connsiteX5" fmla="*/ 116384 w 707334"/>
              <a:gd name="connsiteY5" fmla="*/ 608882 h 702558"/>
              <a:gd name="connsiteX6" fmla="*/ 72190 w 707334"/>
              <a:gd name="connsiteY6" fmla="*/ 577623 h 702558"/>
              <a:gd name="connsiteX7" fmla="*/ 50680 w 707334"/>
              <a:gd name="connsiteY7" fmla="*/ 553007 h 702558"/>
              <a:gd name="connsiteX8" fmla="*/ 42858 w 707334"/>
              <a:gd name="connsiteY8" fmla="*/ 526828 h 702558"/>
              <a:gd name="connsiteX9" fmla="*/ 61631 w 707334"/>
              <a:gd name="connsiteY9" fmla="*/ 488927 h 702558"/>
              <a:gd name="connsiteX10" fmla="*/ 76101 w 707334"/>
              <a:gd name="connsiteY10" fmla="*/ 460403 h 702558"/>
              <a:gd name="connsiteX11" fmla="*/ 72190 w 707334"/>
              <a:gd name="connsiteY11" fmla="*/ 450635 h 702558"/>
              <a:gd name="connsiteX12" fmla="*/ 69061 w 707334"/>
              <a:gd name="connsiteY12" fmla="*/ 440866 h 702558"/>
              <a:gd name="connsiteX13" fmla="*/ 62022 w 707334"/>
              <a:gd name="connsiteY13" fmla="*/ 418595 h 702558"/>
              <a:gd name="connsiteX14" fmla="*/ 16655 w 707334"/>
              <a:gd name="connsiteY14" fmla="*/ 386554 h 702558"/>
              <a:gd name="connsiteX15" fmla="*/ -13460 w 707334"/>
              <a:gd name="connsiteY15" fmla="*/ 335368 h 702558"/>
              <a:gd name="connsiteX16" fmla="*/ 1793 w 707334"/>
              <a:gd name="connsiteY16" fmla="*/ 262301 h 702558"/>
              <a:gd name="connsiteX17" fmla="*/ 35818 w 707334"/>
              <a:gd name="connsiteY17" fmla="*/ 253314 h 702558"/>
              <a:gd name="connsiteX18" fmla="*/ 85487 w 707334"/>
              <a:gd name="connsiteY18" fmla="*/ 221274 h 702558"/>
              <a:gd name="connsiteX19" fmla="*/ 100740 w 707334"/>
              <a:gd name="connsiteY19" fmla="*/ 193923 h 702558"/>
              <a:gd name="connsiteX20" fmla="*/ 100349 w 707334"/>
              <a:gd name="connsiteY20" fmla="*/ 180247 h 702558"/>
              <a:gd name="connsiteX21" fmla="*/ 92918 w 707334"/>
              <a:gd name="connsiteY21" fmla="*/ 167353 h 702558"/>
              <a:gd name="connsiteX22" fmla="*/ 87834 w 707334"/>
              <a:gd name="connsiteY22" fmla="*/ 159538 h 702558"/>
              <a:gd name="connsiteX23" fmla="*/ 72190 w 707334"/>
              <a:gd name="connsiteY23" fmla="*/ 126717 h 702558"/>
              <a:gd name="connsiteX24" fmla="*/ 113255 w 707334"/>
              <a:gd name="connsiteY24" fmla="*/ 77484 h 702558"/>
              <a:gd name="connsiteX25" fmla="*/ 158231 w 707334"/>
              <a:gd name="connsiteY25" fmla="*/ 54040 h 702558"/>
              <a:gd name="connsiteX26" fmla="*/ 203207 w 707334"/>
              <a:gd name="connsiteY26" fmla="*/ 80610 h 702558"/>
              <a:gd name="connsiteX27" fmla="*/ 215722 w 707334"/>
              <a:gd name="connsiteY27" fmla="*/ 94677 h 702558"/>
              <a:gd name="connsiteX28" fmla="*/ 232930 w 707334"/>
              <a:gd name="connsiteY28" fmla="*/ 86471 h 702558"/>
              <a:gd name="connsiteX29" fmla="*/ 266956 w 707334"/>
              <a:gd name="connsiteY29" fmla="*/ 75531 h 702558"/>
              <a:gd name="connsiteX30" fmla="*/ 295505 w 707334"/>
              <a:gd name="connsiteY30" fmla="*/ 32550 h 702558"/>
              <a:gd name="connsiteX31" fmla="*/ 309194 w 707334"/>
              <a:gd name="connsiteY31" fmla="*/ 3636 h 702558"/>
              <a:gd name="connsiteX32" fmla="*/ 361210 w 707334"/>
              <a:gd name="connsiteY32" fmla="*/ -2616 h 702558"/>
              <a:gd name="connsiteX33" fmla="*/ 432780 w 707334"/>
              <a:gd name="connsiteY33" fmla="*/ 59901 h 702558"/>
              <a:gd name="connsiteX34" fmla="*/ 433953 w 707334"/>
              <a:gd name="connsiteY34" fmla="*/ 79438 h 702558"/>
              <a:gd name="connsiteX35" fmla="*/ 465241 w 707334"/>
              <a:gd name="connsiteY35" fmla="*/ 95458 h 702558"/>
              <a:gd name="connsiteX36" fmla="*/ 502395 w 707334"/>
              <a:gd name="connsiteY36" fmla="*/ 112260 h 702558"/>
              <a:gd name="connsiteX37" fmla="*/ 529772 w 707334"/>
              <a:gd name="connsiteY37" fmla="*/ 98975 h 702558"/>
              <a:gd name="connsiteX38" fmla="*/ 592738 w 707334"/>
              <a:gd name="connsiteY38" fmla="*/ 104445 h 702558"/>
              <a:gd name="connsiteX39" fmla="*/ 635367 w 707334"/>
              <a:gd name="connsiteY39" fmla="*/ 166962 h 702558"/>
              <a:gd name="connsiteX40" fmla="*/ 613075 w 707334"/>
              <a:gd name="connsiteY40" fmla="*/ 209161 h 702558"/>
              <a:gd name="connsiteX41" fmla="*/ 604080 w 707334"/>
              <a:gd name="connsiteY41" fmla="*/ 243546 h 702558"/>
              <a:gd name="connsiteX42" fmla="*/ 607991 w 707334"/>
              <a:gd name="connsiteY42" fmla="*/ 255268 h 702558"/>
              <a:gd name="connsiteX43" fmla="*/ 611902 w 707334"/>
              <a:gd name="connsiteY43" fmla="*/ 266990 h 702558"/>
              <a:gd name="connsiteX44" fmla="*/ 615813 w 707334"/>
              <a:gd name="connsiteY44" fmla="*/ 279103 h 702558"/>
              <a:gd name="connsiteX45" fmla="*/ 653749 w 707334"/>
              <a:gd name="connsiteY45" fmla="*/ 307626 h 702558"/>
              <a:gd name="connsiteX46" fmla="*/ 685427 w 707334"/>
              <a:gd name="connsiteY46" fmla="*/ 327944 h 702558"/>
              <a:gd name="connsiteX47" fmla="*/ 690121 w 707334"/>
              <a:gd name="connsiteY47" fmla="*/ 354905 h 702558"/>
              <a:gd name="connsiteX48" fmla="*/ 686210 w 707334"/>
              <a:gd name="connsiteY48" fmla="*/ 387727 h 702558"/>
              <a:gd name="connsiteX49" fmla="*/ 676041 w 707334"/>
              <a:gd name="connsiteY49" fmla="*/ 430317 h 702558"/>
              <a:gd name="connsiteX50" fmla="*/ 625590 w 707334"/>
              <a:gd name="connsiteY50" fmla="*/ 445555 h 702558"/>
              <a:gd name="connsiteX51" fmla="*/ 595084 w 707334"/>
              <a:gd name="connsiteY51" fmla="*/ 477986 h 702558"/>
              <a:gd name="connsiteX52" fmla="*/ 582569 w 707334"/>
              <a:gd name="connsiteY52" fmla="*/ 501821 h 702558"/>
              <a:gd name="connsiteX53" fmla="*/ 575139 w 707334"/>
              <a:gd name="connsiteY53" fmla="*/ 513933 h 702558"/>
              <a:gd name="connsiteX54" fmla="*/ 587654 w 707334"/>
              <a:gd name="connsiteY54" fmla="*/ 533470 h 702558"/>
              <a:gd name="connsiteX55" fmla="*/ 600169 w 707334"/>
              <a:gd name="connsiteY55" fmla="*/ 569418 h 702558"/>
              <a:gd name="connsiteX56" fmla="*/ 583743 w 707334"/>
              <a:gd name="connsiteY56" fmla="*/ 600286 h 702558"/>
              <a:gd name="connsiteX57" fmla="*/ 555975 w 707334"/>
              <a:gd name="connsiteY57" fmla="*/ 625292 h 702558"/>
              <a:gd name="connsiteX58" fmla="*/ 512954 w 707334"/>
              <a:gd name="connsiteY58" fmla="*/ 642485 h 702558"/>
              <a:gd name="connsiteX59" fmla="*/ 484405 w 707334"/>
              <a:gd name="connsiteY59" fmla="*/ 624902 h 702558"/>
              <a:gd name="connsiteX60" fmla="*/ 464850 w 707334"/>
              <a:gd name="connsiteY60" fmla="*/ 609663 h 702558"/>
              <a:gd name="connsiteX61" fmla="*/ 444513 w 707334"/>
              <a:gd name="connsiteY61" fmla="*/ 616306 h 702558"/>
              <a:gd name="connsiteX62" fmla="*/ 421438 w 707334"/>
              <a:gd name="connsiteY62" fmla="*/ 626074 h 702558"/>
              <a:gd name="connsiteX63" fmla="*/ 408923 w 707334"/>
              <a:gd name="connsiteY63" fmla="*/ 628418 h 702558"/>
              <a:gd name="connsiteX64" fmla="*/ 394453 w 707334"/>
              <a:gd name="connsiteY64" fmla="*/ 631544 h 702558"/>
              <a:gd name="connsiteX65" fmla="*/ 381155 w 707334"/>
              <a:gd name="connsiteY65" fmla="*/ 669445 h 702558"/>
              <a:gd name="connsiteX66" fmla="*/ 370987 w 707334"/>
              <a:gd name="connsiteY66" fmla="*/ 688591 h 702558"/>
              <a:gd name="connsiteX67" fmla="*/ 326793 w 707334"/>
              <a:gd name="connsiteY67" fmla="*/ 698360 h 702558"/>
              <a:gd name="connsiteX68" fmla="*/ 277906 w 707334"/>
              <a:gd name="connsiteY68" fmla="*/ 694452 h 702558"/>
              <a:gd name="connsiteX69" fmla="*/ 369031 w 707334"/>
              <a:gd name="connsiteY69" fmla="*/ 479549 h 702558"/>
              <a:gd name="connsiteX70" fmla="*/ 435909 w 707334"/>
              <a:gd name="connsiteY70" fmla="*/ 440866 h 702558"/>
              <a:gd name="connsiteX71" fmla="*/ 451553 w 707334"/>
              <a:gd name="connsiteY71" fmla="*/ 422893 h 702558"/>
              <a:gd name="connsiteX72" fmla="*/ 461330 w 707334"/>
              <a:gd name="connsiteY72" fmla="*/ 399449 h 702558"/>
              <a:gd name="connsiteX73" fmla="*/ 471107 w 707334"/>
              <a:gd name="connsiteY73" fmla="*/ 347090 h 702558"/>
              <a:gd name="connsiteX74" fmla="*/ 467196 w 707334"/>
              <a:gd name="connsiteY74" fmla="*/ 313878 h 702558"/>
              <a:gd name="connsiteX75" fmla="*/ 463285 w 707334"/>
              <a:gd name="connsiteY75" fmla="*/ 303719 h 702558"/>
              <a:gd name="connsiteX76" fmla="*/ 459766 w 707334"/>
              <a:gd name="connsiteY76" fmla="*/ 296295 h 702558"/>
              <a:gd name="connsiteX77" fmla="*/ 453899 w 707334"/>
              <a:gd name="connsiteY77" fmla="*/ 287699 h 702558"/>
              <a:gd name="connsiteX78" fmla="*/ 417918 w 707334"/>
              <a:gd name="connsiteY78" fmla="*/ 245500 h 702558"/>
              <a:gd name="connsiteX79" fmla="*/ 412443 w 707334"/>
              <a:gd name="connsiteY79" fmla="*/ 242374 h 702558"/>
              <a:gd name="connsiteX80" fmla="*/ 375289 w 707334"/>
              <a:gd name="connsiteY80" fmla="*/ 225963 h 702558"/>
              <a:gd name="connsiteX81" fmla="*/ 363556 w 707334"/>
              <a:gd name="connsiteY81" fmla="*/ 222056 h 702558"/>
              <a:gd name="connsiteX82" fmla="*/ 339699 w 707334"/>
              <a:gd name="connsiteY82" fmla="*/ 218148 h 702558"/>
              <a:gd name="connsiteX83" fmla="*/ 318580 w 707334"/>
              <a:gd name="connsiteY83" fmla="*/ 222056 h 702558"/>
              <a:gd name="connsiteX84" fmla="*/ 306456 w 707334"/>
              <a:gd name="connsiteY84" fmla="*/ 225963 h 702558"/>
              <a:gd name="connsiteX85" fmla="*/ 223153 w 707334"/>
              <a:gd name="connsiteY85" fmla="*/ 293951 h 702558"/>
              <a:gd name="connsiteX86" fmla="*/ 212202 w 707334"/>
              <a:gd name="connsiteY86" fmla="*/ 350216 h 702558"/>
              <a:gd name="connsiteX87" fmla="*/ 229019 w 707334"/>
              <a:gd name="connsiteY87" fmla="*/ 417422 h 702558"/>
              <a:gd name="connsiteX88" fmla="*/ 232539 w 707334"/>
              <a:gd name="connsiteY88" fmla="*/ 422893 h 702558"/>
              <a:gd name="connsiteX89" fmla="*/ 281817 w 707334"/>
              <a:gd name="connsiteY89" fmla="*/ 466655 h 702558"/>
              <a:gd name="connsiteX90" fmla="*/ 291203 w 707334"/>
              <a:gd name="connsiteY90" fmla="*/ 472516 h 702558"/>
              <a:gd name="connsiteX91" fmla="*/ 302154 w 707334"/>
              <a:gd name="connsiteY91" fmla="*/ 476032 h 702558"/>
              <a:gd name="connsiteX92" fmla="*/ 318580 w 707334"/>
              <a:gd name="connsiteY92" fmla="*/ 479940 h 702558"/>
              <a:gd name="connsiteX93" fmla="*/ 369031 w 707334"/>
              <a:gd name="connsiteY93" fmla="*/ 479549 h 702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707334" h="702558">
                <a:moveTo>
                  <a:pt x="277906" y="694452"/>
                </a:moveTo>
                <a:cubicBezTo>
                  <a:pt x="252876" y="688591"/>
                  <a:pt x="248183" y="681949"/>
                  <a:pt x="248183" y="651862"/>
                </a:cubicBezTo>
                <a:cubicBezTo>
                  <a:pt x="248183" y="623339"/>
                  <a:pt x="247010" y="621385"/>
                  <a:pt x="224717" y="612789"/>
                </a:cubicBezTo>
                <a:cubicBezTo>
                  <a:pt x="217286" y="609663"/>
                  <a:pt x="202034" y="601848"/>
                  <a:pt x="191083" y="594815"/>
                </a:cubicBezTo>
                <a:cubicBezTo>
                  <a:pt x="171919" y="582703"/>
                  <a:pt x="162924" y="582312"/>
                  <a:pt x="154320" y="592862"/>
                </a:cubicBezTo>
                <a:cubicBezTo>
                  <a:pt x="147671" y="601067"/>
                  <a:pt x="128899" y="608882"/>
                  <a:pt x="116384" y="608882"/>
                </a:cubicBezTo>
                <a:cubicBezTo>
                  <a:pt x="99567" y="608491"/>
                  <a:pt x="92136" y="603021"/>
                  <a:pt x="72190" y="577623"/>
                </a:cubicBezTo>
                <a:cubicBezTo>
                  <a:pt x="64759" y="567855"/>
                  <a:pt x="54982" y="556914"/>
                  <a:pt x="50680" y="553007"/>
                </a:cubicBezTo>
                <a:cubicBezTo>
                  <a:pt x="44813" y="547537"/>
                  <a:pt x="42858" y="540894"/>
                  <a:pt x="42858" y="526828"/>
                </a:cubicBezTo>
                <a:cubicBezTo>
                  <a:pt x="42858" y="509245"/>
                  <a:pt x="44422" y="506119"/>
                  <a:pt x="61631" y="488927"/>
                </a:cubicBezTo>
                <a:cubicBezTo>
                  <a:pt x="79230" y="470562"/>
                  <a:pt x="84705" y="460403"/>
                  <a:pt x="76101" y="460403"/>
                </a:cubicBezTo>
                <a:cubicBezTo>
                  <a:pt x="74146" y="460403"/>
                  <a:pt x="72190" y="456105"/>
                  <a:pt x="72190" y="450635"/>
                </a:cubicBezTo>
                <a:cubicBezTo>
                  <a:pt x="72190" y="445164"/>
                  <a:pt x="70626" y="440866"/>
                  <a:pt x="69061" y="440866"/>
                </a:cubicBezTo>
                <a:cubicBezTo>
                  <a:pt x="67106" y="440866"/>
                  <a:pt x="63977" y="430707"/>
                  <a:pt x="62022" y="418595"/>
                </a:cubicBezTo>
                <a:cubicBezTo>
                  <a:pt x="58111" y="393978"/>
                  <a:pt x="61239" y="396323"/>
                  <a:pt x="16655" y="386554"/>
                </a:cubicBezTo>
                <a:cubicBezTo>
                  <a:pt x="-6811" y="381475"/>
                  <a:pt x="-13460" y="369753"/>
                  <a:pt x="-13460" y="335368"/>
                </a:cubicBezTo>
                <a:cubicBezTo>
                  <a:pt x="-13460" y="304500"/>
                  <a:pt x="-7593" y="276758"/>
                  <a:pt x="1793" y="262301"/>
                </a:cubicBezTo>
                <a:cubicBezTo>
                  <a:pt x="6877" y="254487"/>
                  <a:pt x="10788" y="253314"/>
                  <a:pt x="35818" y="253314"/>
                </a:cubicBezTo>
                <a:cubicBezTo>
                  <a:pt x="67888" y="253314"/>
                  <a:pt x="70626" y="251751"/>
                  <a:pt x="85487" y="221274"/>
                </a:cubicBezTo>
                <a:cubicBezTo>
                  <a:pt x="91354" y="209943"/>
                  <a:pt x="98002" y="197439"/>
                  <a:pt x="100740" y="193923"/>
                </a:cubicBezTo>
                <a:cubicBezTo>
                  <a:pt x="104260" y="188453"/>
                  <a:pt x="104260" y="185327"/>
                  <a:pt x="100349" y="180247"/>
                </a:cubicBezTo>
                <a:cubicBezTo>
                  <a:pt x="98002" y="176340"/>
                  <a:pt x="94483" y="170479"/>
                  <a:pt x="92918" y="167353"/>
                </a:cubicBezTo>
                <a:cubicBezTo>
                  <a:pt x="91354" y="164227"/>
                  <a:pt x="89398" y="160711"/>
                  <a:pt x="87834" y="159538"/>
                </a:cubicBezTo>
                <a:cubicBezTo>
                  <a:pt x="81185" y="153677"/>
                  <a:pt x="72190" y="135313"/>
                  <a:pt x="72190" y="126717"/>
                </a:cubicBezTo>
                <a:cubicBezTo>
                  <a:pt x="72190" y="116948"/>
                  <a:pt x="86661" y="99756"/>
                  <a:pt x="113255" y="77484"/>
                </a:cubicBezTo>
                <a:cubicBezTo>
                  <a:pt x="135548" y="58729"/>
                  <a:pt x="144543" y="54040"/>
                  <a:pt x="158231" y="54040"/>
                </a:cubicBezTo>
                <a:cubicBezTo>
                  <a:pt x="173875" y="54040"/>
                  <a:pt x="184434" y="60292"/>
                  <a:pt x="203207" y="80610"/>
                </a:cubicBezTo>
                <a:lnTo>
                  <a:pt x="215722" y="94677"/>
                </a:lnTo>
                <a:lnTo>
                  <a:pt x="232930" y="86471"/>
                </a:lnTo>
                <a:cubicBezTo>
                  <a:pt x="242317" y="82173"/>
                  <a:pt x="257569" y="77094"/>
                  <a:pt x="266956" y="75531"/>
                </a:cubicBezTo>
                <a:cubicBezTo>
                  <a:pt x="285728" y="72405"/>
                  <a:pt x="289639" y="66544"/>
                  <a:pt x="295505" y="32550"/>
                </a:cubicBezTo>
                <a:cubicBezTo>
                  <a:pt x="297852" y="18874"/>
                  <a:pt x="301763" y="10278"/>
                  <a:pt x="309194" y="3636"/>
                </a:cubicBezTo>
                <a:cubicBezTo>
                  <a:pt x="319753" y="-4960"/>
                  <a:pt x="321709" y="-5351"/>
                  <a:pt x="361210" y="-2616"/>
                </a:cubicBezTo>
                <a:cubicBezTo>
                  <a:pt x="423785" y="1682"/>
                  <a:pt x="430433" y="7152"/>
                  <a:pt x="432780" y="59901"/>
                </a:cubicBezTo>
                <a:lnTo>
                  <a:pt x="433953" y="79438"/>
                </a:lnTo>
                <a:lnTo>
                  <a:pt x="465241" y="95458"/>
                </a:lnTo>
                <a:cubicBezTo>
                  <a:pt x="482449" y="104445"/>
                  <a:pt x="499266" y="112260"/>
                  <a:pt x="502395" y="112260"/>
                </a:cubicBezTo>
                <a:cubicBezTo>
                  <a:pt x="505524" y="112260"/>
                  <a:pt x="518039" y="106399"/>
                  <a:pt x="529772" y="98975"/>
                </a:cubicBezTo>
                <a:cubicBezTo>
                  <a:pt x="560277" y="79438"/>
                  <a:pt x="571619" y="80610"/>
                  <a:pt x="592738" y="104445"/>
                </a:cubicBezTo>
                <a:cubicBezTo>
                  <a:pt x="628328" y="144300"/>
                  <a:pt x="635367" y="154850"/>
                  <a:pt x="635367" y="166962"/>
                </a:cubicBezTo>
                <a:cubicBezTo>
                  <a:pt x="635367" y="181810"/>
                  <a:pt x="629501" y="192751"/>
                  <a:pt x="613075" y="209161"/>
                </a:cubicBezTo>
                <a:cubicBezTo>
                  <a:pt x="600169" y="221274"/>
                  <a:pt x="595867" y="238466"/>
                  <a:pt x="604080" y="243546"/>
                </a:cubicBezTo>
                <a:cubicBezTo>
                  <a:pt x="606426" y="244718"/>
                  <a:pt x="607991" y="250188"/>
                  <a:pt x="607991" y="255268"/>
                </a:cubicBezTo>
                <a:cubicBezTo>
                  <a:pt x="607991" y="260348"/>
                  <a:pt x="609946" y="265818"/>
                  <a:pt x="611902" y="266990"/>
                </a:cubicBezTo>
                <a:cubicBezTo>
                  <a:pt x="614248" y="268162"/>
                  <a:pt x="615813" y="273632"/>
                  <a:pt x="615813" y="279103"/>
                </a:cubicBezTo>
                <a:cubicBezTo>
                  <a:pt x="615813" y="293560"/>
                  <a:pt x="627545" y="302547"/>
                  <a:pt x="653749" y="307626"/>
                </a:cubicBezTo>
                <a:cubicBezTo>
                  <a:pt x="675259" y="311534"/>
                  <a:pt x="677606" y="313097"/>
                  <a:pt x="685427" y="327944"/>
                </a:cubicBezTo>
                <a:cubicBezTo>
                  <a:pt x="694814" y="345137"/>
                  <a:pt x="696378" y="354905"/>
                  <a:pt x="690121" y="354905"/>
                </a:cubicBezTo>
                <a:cubicBezTo>
                  <a:pt x="687774" y="354905"/>
                  <a:pt x="686210" y="368581"/>
                  <a:pt x="686210" y="387727"/>
                </a:cubicBezTo>
                <a:cubicBezTo>
                  <a:pt x="686210" y="417422"/>
                  <a:pt x="685427" y="420939"/>
                  <a:pt x="676041" y="430317"/>
                </a:cubicBezTo>
                <a:cubicBezTo>
                  <a:pt x="665873" y="440476"/>
                  <a:pt x="655313" y="443992"/>
                  <a:pt x="625590" y="445555"/>
                </a:cubicBezTo>
                <a:cubicBezTo>
                  <a:pt x="609555" y="446727"/>
                  <a:pt x="609555" y="446727"/>
                  <a:pt x="595084" y="477986"/>
                </a:cubicBezTo>
                <a:cubicBezTo>
                  <a:pt x="591956" y="484628"/>
                  <a:pt x="586480" y="495178"/>
                  <a:pt x="582569" y="501821"/>
                </a:cubicBezTo>
                <a:lnTo>
                  <a:pt x="575139" y="513933"/>
                </a:lnTo>
                <a:lnTo>
                  <a:pt x="587654" y="533470"/>
                </a:lnTo>
                <a:cubicBezTo>
                  <a:pt x="596649" y="547537"/>
                  <a:pt x="600169" y="557696"/>
                  <a:pt x="600169" y="569418"/>
                </a:cubicBezTo>
                <a:cubicBezTo>
                  <a:pt x="600169" y="583875"/>
                  <a:pt x="598213" y="587782"/>
                  <a:pt x="583743" y="600286"/>
                </a:cubicBezTo>
                <a:cubicBezTo>
                  <a:pt x="575139" y="608100"/>
                  <a:pt x="562232" y="619431"/>
                  <a:pt x="555975" y="625292"/>
                </a:cubicBezTo>
                <a:cubicBezTo>
                  <a:pt x="540722" y="638968"/>
                  <a:pt x="524296" y="645611"/>
                  <a:pt x="512954" y="642485"/>
                </a:cubicBezTo>
                <a:cubicBezTo>
                  <a:pt x="507870" y="641313"/>
                  <a:pt x="494964" y="633498"/>
                  <a:pt x="484405" y="624902"/>
                </a:cubicBezTo>
                <a:lnTo>
                  <a:pt x="464850" y="609663"/>
                </a:lnTo>
                <a:lnTo>
                  <a:pt x="444513" y="616306"/>
                </a:lnTo>
                <a:cubicBezTo>
                  <a:pt x="433171" y="620213"/>
                  <a:pt x="423003" y="624511"/>
                  <a:pt x="421438" y="626074"/>
                </a:cubicBezTo>
                <a:cubicBezTo>
                  <a:pt x="420265" y="627246"/>
                  <a:pt x="414398" y="628418"/>
                  <a:pt x="408923" y="628418"/>
                </a:cubicBezTo>
                <a:cubicBezTo>
                  <a:pt x="403448" y="628418"/>
                  <a:pt x="396799" y="629981"/>
                  <a:pt x="394453" y="631544"/>
                </a:cubicBezTo>
                <a:cubicBezTo>
                  <a:pt x="389368" y="635061"/>
                  <a:pt x="381155" y="658114"/>
                  <a:pt x="381155" y="669445"/>
                </a:cubicBezTo>
                <a:cubicBezTo>
                  <a:pt x="381155" y="674134"/>
                  <a:pt x="376462" y="682730"/>
                  <a:pt x="370987" y="688591"/>
                </a:cubicBezTo>
                <a:cubicBezTo>
                  <a:pt x="361210" y="697969"/>
                  <a:pt x="358472" y="698750"/>
                  <a:pt x="326793" y="698360"/>
                </a:cubicBezTo>
                <a:cubicBezTo>
                  <a:pt x="308412" y="697969"/>
                  <a:pt x="286119" y="696406"/>
                  <a:pt x="277906" y="694452"/>
                </a:cubicBezTo>
                <a:close/>
                <a:moveTo>
                  <a:pt x="369031" y="479549"/>
                </a:moveTo>
                <a:cubicBezTo>
                  <a:pt x="394453" y="471344"/>
                  <a:pt x="420265" y="456496"/>
                  <a:pt x="435909" y="440866"/>
                </a:cubicBezTo>
                <a:cubicBezTo>
                  <a:pt x="444513" y="432270"/>
                  <a:pt x="451553" y="424065"/>
                  <a:pt x="451553" y="422893"/>
                </a:cubicBezTo>
                <a:cubicBezTo>
                  <a:pt x="451553" y="421720"/>
                  <a:pt x="455855" y="411171"/>
                  <a:pt x="461330" y="399449"/>
                </a:cubicBezTo>
                <a:cubicBezTo>
                  <a:pt x="469152" y="382256"/>
                  <a:pt x="471107" y="371707"/>
                  <a:pt x="471107" y="347090"/>
                </a:cubicBezTo>
                <a:cubicBezTo>
                  <a:pt x="471107" y="330289"/>
                  <a:pt x="469543" y="315050"/>
                  <a:pt x="467196" y="313878"/>
                </a:cubicBezTo>
                <a:cubicBezTo>
                  <a:pt x="465241" y="312706"/>
                  <a:pt x="463285" y="308017"/>
                  <a:pt x="463285" y="303719"/>
                </a:cubicBezTo>
                <a:cubicBezTo>
                  <a:pt x="463285" y="299812"/>
                  <a:pt x="461721" y="296295"/>
                  <a:pt x="459766" y="296295"/>
                </a:cubicBezTo>
                <a:cubicBezTo>
                  <a:pt x="457810" y="296295"/>
                  <a:pt x="455463" y="292388"/>
                  <a:pt x="453899" y="287699"/>
                </a:cubicBezTo>
                <a:cubicBezTo>
                  <a:pt x="451161" y="275977"/>
                  <a:pt x="424567" y="245500"/>
                  <a:pt x="417918" y="245500"/>
                </a:cubicBezTo>
                <a:cubicBezTo>
                  <a:pt x="414790" y="245500"/>
                  <a:pt x="412443" y="243937"/>
                  <a:pt x="412443" y="242374"/>
                </a:cubicBezTo>
                <a:cubicBezTo>
                  <a:pt x="412443" y="237685"/>
                  <a:pt x="386240" y="225963"/>
                  <a:pt x="375289" y="225963"/>
                </a:cubicBezTo>
                <a:cubicBezTo>
                  <a:pt x="370205" y="225963"/>
                  <a:pt x="364729" y="224400"/>
                  <a:pt x="363556" y="222056"/>
                </a:cubicBezTo>
                <a:cubicBezTo>
                  <a:pt x="362383" y="220102"/>
                  <a:pt x="351432" y="218148"/>
                  <a:pt x="339699" y="218148"/>
                </a:cubicBezTo>
                <a:cubicBezTo>
                  <a:pt x="327966" y="218148"/>
                  <a:pt x="318580" y="220102"/>
                  <a:pt x="318580" y="222056"/>
                </a:cubicBezTo>
                <a:cubicBezTo>
                  <a:pt x="318580" y="224400"/>
                  <a:pt x="313105" y="225963"/>
                  <a:pt x="306456" y="225963"/>
                </a:cubicBezTo>
                <a:cubicBezTo>
                  <a:pt x="279471" y="225963"/>
                  <a:pt x="241143" y="257222"/>
                  <a:pt x="223153" y="293951"/>
                </a:cubicBezTo>
                <a:cubicBezTo>
                  <a:pt x="213375" y="313487"/>
                  <a:pt x="212202" y="321302"/>
                  <a:pt x="212202" y="350216"/>
                </a:cubicBezTo>
                <a:cubicBezTo>
                  <a:pt x="212202" y="383429"/>
                  <a:pt x="220806" y="417422"/>
                  <a:pt x="229019" y="417422"/>
                </a:cubicBezTo>
                <a:cubicBezTo>
                  <a:pt x="230975" y="417422"/>
                  <a:pt x="232539" y="419767"/>
                  <a:pt x="232539" y="422893"/>
                </a:cubicBezTo>
                <a:cubicBezTo>
                  <a:pt x="232539" y="430317"/>
                  <a:pt x="270084" y="463920"/>
                  <a:pt x="281817" y="466655"/>
                </a:cubicBezTo>
                <a:cubicBezTo>
                  <a:pt x="286901" y="467827"/>
                  <a:pt x="291203" y="470562"/>
                  <a:pt x="291203" y="472516"/>
                </a:cubicBezTo>
                <a:cubicBezTo>
                  <a:pt x="291203" y="474469"/>
                  <a:pt x="295897" y="476032"/>
                  <a:pt x="302154" y="476032"/>
                </a:cubicBezTo>
                <a:cubicBezTo>
                  <a:pt x="308021" y="476032"/>
                  <a:pt x="315451" y="477986"/>
                  <a:pt x="318580" y="479940"/>
                </a:cubicBezTo>
                <a:cubicBezTo>
                  <a:pt x="326402" y="485019"/>
                  <a:pt x="352214" y="484628"/>
                  <a:pt x="369031" y="479549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15A8EBD-B417-48FD-A3E9-B0C3ABAE5180}"/>
              </a:ext>
            </a:extLst>
          </p:cNvPr>
          <p:cNvSpPr/>
          <p:nvPr/>
        </p:nvSpPr>
        <p:spPr>
          <a:xfrm flipV="1">
            <a:off x="6207483" y="4121391"/>
            <a:ext cx="574327" cy="573133"/>
          </a:xfrm>
          <a:custGeom>
            <a:avLst/>
            <a:gdLst>
              <a:gd name="connsiteX0" fmla="*/ 238655 w 574327"/>
              <a:gd name="connsiteY0" fmla="*/ 562439 h 573133"/>
              <a:gd name="connsiteX1" fmla="*/ 217927 w 574327"/>
              <a:gd name="connsiteY1" fmla="*/ 519458 h 573133"/>
              <a:gd name="connsiteX2" fmla="*/ 191333 w 574327"/>
              <a:gd name="connsiteY2" fmla="*/ 501484 h 573133"/>
              <a:gd name="connsiteX3" fmla="*/ 178818 w 574327"/>
              <a:gd name="connsiteY3" fmla="*/ 495233 h 573133"/>
              <a:gd name="connsiteX4" fmla="*/ 171778 w 574327"/>
              <a:gd name="connsiteY4" fmla="*/ 491716 h 573133"/>
              <a:gd name="connsiteX5" fmla="*/ 160045 w 574327"/>
              <a:gd name="connsiteY5" fmla="*/ 487027 h 573133"/>
              <a:gd name="connsiteX6" fmla="*/ 148312 w 574327"/>
              <a:gd name="connsiteY6" fmla="*/ 490935 h 573133"/>
              <a:gd name="connsiteX7" fmla="*/ 136970 w 574327"/>
              <a:gd name="connsiteY7" fmla="*/ 499531 h 573133"/>
              <a:gd name="connsiteX8" fmla="*/ 127975 w 574327"/>
              <a:gd name="connsiteY8" fmla="*/ 505392 h 573133"/>
              <a:gd name="connsiteX9" fmla="*/ 75177 w 574327"/>
              <a:gd name="connsiteY9" fmla="*/ 487418 h 573133"/>
              <a:gd name="connsiteX10" fmla="*/ 49756 w 574327"/>
              <a:gd name="connsiteY10" fmla="*/ 447954 h 573133"/>
              <a:gd name="connsiteX11" fmla="*/ 59534 w 574327"/>
              <a:gd name="connsiteY11" fmla="*/ 419821 h 573133"/>
              <a:gd name="connsiteX12" fmla="*/ 63836 w 574327"/>
              <a:gd name="connsiteY12" fmla="*/ 381529 h 573133"/>
              <a:gd name="connsiteX13" fmla="*/ 52885 w 574327"/>
              <a:gd name="connsiteY13" fmla="*/ 356132 h 573133"/>
              <a:gd name="connsiteX14" fmla="*/ 34112 w 574327"/>
              <a:gd name="connsiteY14" fmla="*/ 342847 h 573133"/>
              <a:gd name="connsiteX15" fmla="*/ -8126 w 574327"/>
              <a:gd name="connsiteY15" fmla="*/ 319403 h 573133"/>
              <a:gd name="connsiteX16" fmla="*/ -12037 w 574327"/>
              <a:gd name="connsiteY16" fmla="*/ 279157 h 573133"/>
              <a:gd name="connsiteX17" fmla="*/ 869 w 574327"/>
              <a:gd name="connsiteY17" fmla="*/ 239302 h 573133"/>
              <a:gd name="connsiteX18" fmla="*/ 29419 w 574327"/>
              <a:gd name="connsiteY18" fmla="*/ 229925 h 573133"/>
              <a:gd name="connsiteX19" fmla="*/ 54058 w 574327"/>
              <a:gd name="connsiteY19" fmla="*/ 211560 h 573133"/>
              <a:gd name="connsiteX20" fmla="*/ 65400 w 574327"/>
              <a:gd name="connsiteY20" fmla="*/ 186163 h 573133"/>
              <a:gd name="connsiteX21" fmla="*/ 61098 w 574327"/>
              <a:gd name="connsiteY21" fmla="*/ 157248 h 573133"/>
              <a:gd name="connsiteX22" fmla="*/ 47019 w 574327"/>
              <a:gd name="connsiteY22" fmla="*/ 137321 h 573133"/>
              <a:gd name="connsiteX23" fmla="*/ 72440 w 574327"/>
              <a:gd name="connsiteY23" fmla="*/ 80665 h 573133"/>
              <a:gd name="connsiteX24" fmla="*/ 142837 w 574327"/>
              <a:gd name="connsiteY24" fmla="*/ 80274 h 573133"/>
              <a:gd name="connsiteX25" fmla="*/ 169431 w 574327"/>
              <a:gd name="connsiteY25" fmla="*/ 79492 h 573133"/>
              <a:gd name="connsiteX26" fmla="*/ 196026 w 574327"/>
              <a:gd name="connsiteY26" fmla="*/ 67770 h 573133"/>
              <a:gd name="connsiteX27" fmla="*/ 214016 w 574327"/>
              <a:gd name="connsiteY27" fmla="*/ 35340 h 573133"/>
              <a:gd name="connsiteX28" fmla="*/ 264859 w 574327"/>
              <a:gd name="connsiteY28" fmla="*/ -2171 h 573133"/>
              <a:gd name="connsiteX29" fmla="*/ 302404 w 574327"/>
              <a:gd name="connsiteY29" fmla="*/ 2909 h 573133"/>
              <a:gd name="connsiteX30" fmla="*/ 327434 w 574327"/>
              <a:gd name="connsiteY30" fmla="*/ 46671 h 573133"/>
              <a:gd name="connsiteX31" fmla="*/ 350508 w 574327"/>
              <a:gd name="connsiteY31" fmla="*/ 65817 h 573133"/>
              <a:gd name="connsiteX32" fmla="*/ 358721 w 574327"/>
              <a:gd name="connsiteY32" fmla="*/ 69724 h 573133"/>
              <a:gd name="connsiteX33" fmla="*/ 366543 w 574327"/>
              <a:gd name="connsiteY33" fmla="*/ 73631 h 573133"/>
              <a:gd name="connsiteX34" fmla="*/ 374365 w 574327"/>
              <a:gd name="connsiteY34" fmla="*/ 77539 h 573133"/>
              <a:gd name="connsiteX35" fmla="*/ 400960 w 574327"/>
              <a:gd name="connsiteY35" fmla="*/ 73241 h 573133"/>
              <a:gd name="connsiteX36" fmla="*/ 477223 w 574327"/>
              <a:gd name="connsiteY36" fmla="*/ 83400 h 573133"/>
              <a:gd name="connsiteX37" fmla="*/ 495605 w 574327"/>
              <a:gd name="connsiteY37" fmla="*/ 118566 h 573133"/>
              <a:gd name="connsiteX38" fmla="*/ 485827 w 574327"/>
              <a:gd name="connsiteY38" fmla="*/ 147089 h 573133"/>
              <a:gd name="connsiteX39" fmla="*/ 483481 w 574327"/>
              <a:gd name="connsiteY39" fmla="*/ 184209 h 573133"/>
              <a:gd name="connsiteX40" fmla="*/ 493649 w 574327"/>
              <a:gd name="connsiteY40" fmla="*/ 209607 h 573133"/>
              <a:gd name="connsiteX41" fmla="*/ 505382 w 574327"/>
              <a:gd name="connsiteY41" fmla="*/ 222110 h 573133"/>
              <a:gd name="connsiteX42" fmla="*/ 517115 w 574327"/>
              <a:gd name="connsiteY42" fmla="*/ 226017 h 573133"/>
              <a:gd name="connsiteX43" fmla="*/ 530412 w 574327"/>
              <a:gd name="connsiteY43" fmla="*/ 229925 h 573133"/>
              <a:gd name="connsiteX44" fmla="*/ 562091 w 574327"/>
              <a:gd name="connsiteY44" fmla="*/ 282283 h 573133"/>
              <a:gd name="connsiteX45" fmla="*/ 521808 w 574327"/>
              <a:gd name="connsiteY45" fmla="*/ 335423 h 573133"/>
              <a:gd name="connsiteX46" fmla="*/ 495605 w 574327"/>
              <a:gd name="connsiteY46" fmla="*/ 352615 h 573133"/>
              <a:gd name="connsiteX47" fmla="*/ 478788 w 574327"/>
              <a:gd name="connsiteY47" fmla="*/ 394424 h 573133"/>
              <a:gd name="connsiteX48" fmla="*/ 485436 w 574327"/>
              <a:gd name="connsiteY48" fmla="*/ 408099 h 573133"/>
              <a:gd name="connsiteX49" fmla="*/ 495605 w 574327"/>
              <a:gd name="connsiteY49" fmla="*/ 424119 h 573133"/>
              <a:gd name="connsiteX50" fmla="*/ 499516 w 574327"/>
              <a:gd name="connsiteY50" fmla="*/ 429199 h 573133"/>
              <a:gd name="connsiteX51" fmla="*/ 496778 w 574327"/>
              <a:gd name="connsiteY51" fmla="*/ 459676 h 573133"/>
              <a:gd name="connsiteX52" fmla="*/ 472139 w 574327"/>
              <a:gd name="connsiteY52" fmla="*/ 487027 h 573133"/>
              <a:gd name="connsiteX53" fmla="*/ 411910 w 574327"/>
              <a:gd name="connsiteY53" fmla="*/ 493670 h 573133"/>
              <a:gd name="connsiteX54" fmla="*/ 386098 w 574327"/>
              <a:gd name="connsiteY54" fmla="*/ 487027 h 573133"/>
              <a:gd name="connsiteX55" fmla="*/ 354811 w 574327"/>
              <a:gd name="connsiteY55" fmla="*/ 501484 h 573133"/>
              <a:gd name="connsiteX56" fmla="*/ 331345 w 574327"/>
              <a:gd name="connsiteY56" fmla="*/ 528445 h 573133"/>
              <a:gd name="connsiteX57" fmla="*/ 315310 w 574327"/>
              <a:gd name="connsiteY57" fmla="*/ 563220 h 573133"/>
              <a:gd name="connsiteX58" fmla="*/ 238655 w 574327"/>
              <a:gd name="connsiteY58" fmla="*/ 562439 h 573133"/>
              <a:gd name="connsiteX59" fmla="*/ 306706 w 574327"/>
              <a:gd name="connsiteY59" fmla="*/ 388953 h 573133"/>
              <a:gd name="connsiteX60" fmla="*/ 377103 w 574327"/>
              <a:gd name="connsiteY60" fmla="*/ 315886 h 573133"/>
              <a:gd name="connsiteX61" fmla="*/ 378276 w 574327"/>
              <a:gd name="connsiteY61" fmla="*/ 259230 h 573133"/>
              <a:gd name="connsiteX62" fmla="*/ 374365 w 574327"/>
              <a:gd name="connsiteY62" fmla="*/ 249071 h 573133"/>
              <a:gd name="connsiteX63" fmla="*/ 320394 w 574327"/>
              <a:gd name="connsiteY63" fmla="*/ 188116 h 573133"/>
              <a:gd name="connsiteX64" fmla="*/ 272681 w 574327"/>
              <a:gd name="connsiteY64" fmla="*/ 179129 h 573133"/>
              <a:gd name="connsiteX65" fmla="*/ 239437 w 574327"/>
              <a:gd name="connsiteY65" fmla="*/ 183037 h 573133"/>
              <a:gd name="connsiteX66" fmla="*/ 230833 w 574327"/>
              <a:gd name="connsiteY66" fmla="*/ 186944 h 573133"/>
              <a:gd name="connsiteX67" fmla="*/ 182338 w 574327"/>
              <a:gd name="connsiteY67" fmla="*/ 230316 h 573133"/>
              <a:gd name="connsiteX68" fmla="*/ 169431 w 574327"/>
              <a:gd name="connsiteY68" fmla="*/ 282283 h 573133"/>
              <a:gd name="connsiteX69" fmla="*/ 176471 w 574327"/>
              <a:gd name="connsiteY69" fmla="*/ 330734 h 573133"/>
              <a:gd name="connsiteX70" fmla="*/ 187422 w 574327"/>
              <a:gd name="connsiteY70" fmla="*/ 347145 h 573133"/>
              <a:gd name="connsiteX71" fmla="*/ 190551 w 574327"/>
              <a:gd name="connsiteY71" fmla="*/ 352224 h 573133"/>
              <a:gd name="connsiteX72" fmla="*/ 237091 w 574327"/>
              <a:gd name="connsiteY72" fmla="*/ 387000 h 573133"/>
              <a:gd name="connsiteX73" fmla="*/ 306706 w 574327"/>
              <a:gd name="connsiteY73" fmla="*/ 388953 h 57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574327" h="573133">
                <a:moveTo>
                  <a:pt x="238655" y="562439"/>
                </a:moveTo>
                <a:cubicBezTo>
                  <a:pt x="229660" y="555015"/>
                  <a:pt x="217927" y="530399"/>
                  <a:pt x="217927" y="519458"/>
                </a:cubicBezTo>
                <a:cubicBezTo>
                  <a:pt x="217927" y="511644"/>
                  <a:pt x="208541" y="505392"/>
                  <a:pt x="191333" y="501484"/>
                </a:cubicBezTo>
                <a:cubicBezTo>
                  <a:pt x="184293" y="500312"/>
                  <a:pt x="178818" y="497186"/>
                  <a:pt x="178818" y="495233"/>
                </a:cubicBezTo>
                <a:cubicBezTo>
                  <a:pt x="178818" y="493279"/>
                  <a:pt x="175689" y="491716"/>
                  <a:pt x="171778" y="491716"/>
                </a:cubicBezTo>
                <a:cubicBezTo>
                  <a:pt x="167867" y="491716"/>
                  <a:pt x="162783" y="489762"/>
                  <a:pt x="160045" y="487027"/>
                </a:cubicBezTo>
                <a:cubicBezTo>
                  <a:pt x="156525" y="483511"/>
                  <a:pt x="153788" y="484683"/>
                  <a:pt x="148312" y="490935"/>
                </a:cubicBezTo>
                <a:cubicBezTo>
                  <a:pt x="144010" y="495623"/>
                  <a:pt x="138926" y="499531"/>
                  <a:pt x="136970" y="499531"/>
                </a:cubicBezTo>
                <a:cubicBezTo>
                  <a:pt x="134624" y="499531"/>
                  <a:pt x="130713" y="502266"/>
                  <a:pt x="127975" y="505392"/>
                </a:cubicBezTo>
                <a:cubicBezTo>
                  <a:pt x="117807" y="517895"/>
                  <a:pt x="102163" y="512425"/>
                  <a:pt x="75177" y="487418"/>
                </a:cubicBezTo>
                <a:cubicBezTo>
                  <a:pt x="52103" y="465928"/>
                  <a:pt x="49756" y="462020"/>
                  <a:pt x="49756" y="447954"/>
                </a:cubicBezTo>
                <a:cubicBezTo>
                  <a:pt x="49756" y="437404"/>
                  <a:pt x="52885" y="428417"/>
                  <a:pt x="59534" y="419821"/>
                </a:cubicBezTo>
                <a:cubicBezTo>
                  <a:pt x="70875" y="404973"/>
                  <a:pt x="71266" y="399112"/>
                  <a:pt x="63836" y="381529"/>
                </a:cubicBezTo>
                <a:cubicBezTo>
                  <a:pt x="60707" y="374496"/>
                  <a:pt x="55623" y="362774"/>
                  <a:pt x="52885" y="356132"/>
                </a:cubicBezTo>
                <a:cubicBezTo>
                  <a:pt x="48583" y="345191"/>
                  <a:pt x="45845" y="343237"/>
                  <a:pt x="34112" y="342847"/>
                </a:cubicBezTo>
                <a:cubicBezTo>
                  <a:pt x="17295" y="342456"/>
                  <a:pt x="-1477" y="332297"/>
                  <a:pt x="-8126" y="319403"/>
                </a:cubicBezTo>
                <a:cubicBezTo>
                  <a:pt x="-11255" y="313542"/>
                  <a:pt x="-12819" y="299085"/>
                  <a:pt x="-12037" y="279157"/>
                </a:cubicBezTo>
                <a:cubicBezTo>
                  <a:pt x="-10864" y="250634"/>
                  <a:pt x="-10081" y="247899"/>
                  <a:pt x="869" y="239302"/>
                </a:cubicBezTo>
                <a:cubicBezTo>
                  <a:pt x="9082" y="232660"/>
                  <a:pt x="17686" y="229925"/>
                  <a:pt x="29419" y="229925"/>
                </a:cubicBezTo>
                <a:cubicBezTo>
                  <a:pt x="45845" y="229925"/>
                  <a:pt x="46627" y="229534"/>
                  <a:pt x="54058" y="211560"/>
                </a:cubicBezTo>
                <a:cubicBezTo>
                  <a:pt x="58360" y="201011"/>
                  <a:pt x="63445" y="189679"/>
                  <a:pt x="65400" y="186163"/>
                </a:cubicBezTo>
                <a:cubicBezTo>
                  <a:pt x="71658" y="175222"/>
                  <a:pt x="70093" y="165454"/>
                  <a:pt x="61098" y="157248"/>
                </a:cubicBezTo>
                <a:cubicBezTo>
                  <a:pt x="56405" y="153341"/>
                  <a:pt x="50147" y="143963"/>
                  <a:pt x="47019" y="137321"/>
                </a:cubicBezTo>
                <a:cubicBezTo>
                  <a:pt x="39979" y="119738"/>
                  <a:pt x="46627" y="104499"/>
                  <a:pt x="72440" y="80665"/>
                </a:cubicBezTo>
                <a:cubicBezTo>
                  <a:pt x="99034" y="55658"/>
                  <a:pt x="117416" y="55658"/>
                  <a:pt x="142837" y="80274"/>
                </a:cubicBezTo>
                <a:cubicBezTo>
                  <a:pt x="149486" y="86916"/>
                  <a:pt x="153005" y="86526"/>
                  <a:pt x="169431" y="79492"/>
                </a:cubicBezTo>
                <a:cubicBezTo>
                  <a:pt x="176862" y="76367"/>
                  <a:pt x="188595" y="70896"/>
                  <a:pt x="196026" y="67770"/>
                </a:cubicBezTo>
                <a:cubicBezTo>
                  <a:pt x="210887" y="61128"/>
                  <a:pt x="214016" y="55658"/>
                  <a:pt x="214016" y="35340"/>
                </a:cubicBezTo>
                <a:cubicBezTo>
                  <a:pt x="214407" y="10333"/>
                  <a:pt x="225749" y="1737"/>
                  <a:pt x="264859" y="-2171"/>
                </a:cubicBezTo>
                <a:cubicBezTo>
                  <a:pt x="285978" y="-4124"/>
                  <a:pt x="292235" y="-3343"/>
                  <a:pt x="302404" y="2909"/>
                </a:cubicBezTo>
                <a:cubicBezTo>
                  <a:pt x="316483" y="11505"/>
                  <a:pt x="327434" y="30651"/>
                  <a:pt x="327434" y="46671"/>
                </a:cubicBezTo>
                <a:cubicBezTo>
                  <a:pt x="327434" y="58393"/>
                  <a:pt x="336429" y="65817"/>
                  <a:pt x="350508" y="65817"/>
                </a:cubicBezTo>
                <a:cubicBezTo>
                  <a:pt x="355202" y="65817"/>
                  <a:pt x="358721" y="67770"/>
                  <a:pt x="358721" y="69724"/>
                </a:cubicBezTo>
                <a:cubicBezTo>
                  <a:pt x="358721" y="72069"/>
                  <a:pt x="362241" y="73631"/>
                  <a:pt x="366543" y="73631"/>
                </a:cubicBezTo>
                <a:cubicBezTo>
                  <a:pt x="370845" y="73631"/>
                  <a:pt x="374365" y="75585"/>
                  <a:pt x="374365" y="77539"/>
                </a:cubicBezTo>
                <a:cubicBezTo>
                  <a:pt x="374365" y="84572"/>
                  <a:pt x="392356" y="81837"/>
                  <a:pt x="400960" y="73241"/>
                </a:cubicBezTo>
                <a:cubicBezTo>
                  <a:pt x="426381" y="50187"/>
                  <a:pt x="445936" y="52532"/>
                  <a:pt x="477223" y="83400"/>
                </a:cubicBezTo>
                <a:cubicBezTo>
                  <a:pt x="493649" y="99811"/>
                  <a:pt x="495605" y="103718"/>
                  <a:pt x="495605" y="118566"/>
                </a:cubicBezTo>
                <a:cubicBezTo>
                  <a:pt x="495605" y="131069"/>
                  <a:pt x="492867" y="138884"/>
                  <a:pt x="485827" y="147089"/>
                </a:cubicBezTo>
                <a:cubicBezTo>
                  <a:pt x="474095" y="161156"/>
                  <a:pt x="473703" y="167017"/>
                  <a:pt x="483481" y="184209"/>
                </a:cubicBezTo>
                <a:cubicBezTo>
                  <a:pt x="487392" y="191242"/>
                  <a:pt x="492085" y="202964"/>
                  <a:pt x="493649" y="209607"/>
                </a:cubicBezTo>
                <a:cubicBezTo>
                  <a:pt x="495605" y="219375"/>
                  <a:pt x="498342" y="222110"/>
                  <a:pt x="505382" y="222110"/>
                </a:cubicBezTo>
                <a:cubicBezTo>
                  <a:pt x="510466" y="222110"/>
                  <a:pt x="515942" y="224064"/>
                  <a:pt x="517115" y="226017"/>
                </a:cubicBezTo>
                <a:cubicBezTo>
                  <a:pt x="518288" y="228362"/>
                  <a:pt x="524546" y="229925"/>
                  <a:pt x="530412" y="229925"/>
                </a:cubicBezTo>
                <a:cubicBezTo>
                  <a:pt x="548794" y="229925"/>
                  <a:pt x="562091" y="251806"/>
                  <a:pt x="562091" y="282283"/>
                </a:cubicBezTo>
                <a:cubicBezTo>
                  <a:pt x="562091" y="317058"/>
                  <a:pt x="548403" y="335032"/>
                  <a:pt x="521808" y="335423"/>
                </a:cubicBezTo>
                <a:cubicBezTo>
                  <a:pt x="506164" y="335423"/>
                  <a:pt x="495605" y="342456"/>
                  <a:pt x="495605" y="352615"/>
                </a:cubicBezTo>
                <a:cubicBezTo>
                  <a:pt x="495605" y="360820"/>
                  <a:pt x="483481" y="391688"/>
                  <a:pt x="478788" y="394424"/>
                </a:cubicBezTo>
                <a:cubicBezTo>
                  <a:pt x="476832" y="395986"/>
                  <a:pt x="479570" y="402238"/>
                  <a:pt x="485436" y="408099"/>
                </a:cubicBezTo>
                <a:cubicBezTo>
                  <a:pt x="490912" y="414351"/>
                  <a:pt x="495605" y="421384"/>
                  <a:pt x="495605" y="424119"/>
                </a:cubicBezTo>
                <a:cubicBezTo>
                  <a:pt x="495605" y="426854"/>
                  <a:pt x="497560" y="429199"/>
                  <a:pt x="499516" y="429199"/>
                </a:cubicBezTo>
                <a:cubicBezTo>
                  <a:pt x="505773" y="429199"/>
                  <a:pt x="503818" y="447954"/>
                  <a:pt x="496778" y="459676"/>
                </a:cubicBezTo>
                <a:cubicBezTo>
                  <a:pt x="492867" y="465537"/>
                  <a:pt x="481916" y="477650"/>
                  <a:pt x="472139" y="487027"/>
                </a:cubicBezTo>
                <a:cubicBezTo>
                  <a:pt x="450629" y="507345"/>
                  <a:pt x="432247" y="509299"/>
                  <a:pt x="411910" y="493670"/>
                </a:cubicBezTo>
                <a:cubicBezTo>
                  <a:pt x="399395" y="484292"/>
                  <a:pt x="386098" y="480776"/>
                  <a:pt x="386098" y="487027"/>
                </a:cubicBezTo>
                <a:cubicBezTo>
                  <a:pt x="386098" y="490153"/>
                  <a:pt x="371237" y="496796"/>
                  <a:pt x="354811" y="501484"/>
                </a:cubicBezTo>
                <a:cubicBezTo>
                  <a:pt x="339558" y="505783"/>
                  <a:pt x="331345" y="515160"/>
                  <a:pt x="331345" y="528445"/>
                </a:cubicBezTo>
                <a:cubicBezTo>
                  <a:pt x="331345" y="548372"/>
                  <a:pt x="327825" y="555796"/>
                  <a:pt x="315310" y="563220"/>
                </a:cubicBezTo>
                <a:cubicBezTo>
                  <a:pt x="298493" y="572598"/>
                  <a:pt x="250388" y="572207"/>
                  <a:pt x="238655" y="562439"/>
                </a:cubicBezTo>
                <a:close/>
                <a:moveTo>
                  <a:pt x="306706" y="388953"/>
                </a:moveTo>
                <a:cubicBezTo>
                  <a:pt x="339167" y="376841"/>
                  <a:pt x="365370" y="349880"/>
                  <a:pt x="377103" y="315886"/>
                </a:cubicBezTo>
                <a:cubicBezTo>
                  <a:pt x="382969" y="299475"/>
                  <a:pt x="383752" y="262746"/>
                  <a:pt x="378276" y="259230"/>
                </a:cubicBezTo>
                <a:cubicBezTo>
                  <a:pt x="376321" y="258058"/>
                  <a:pt x="374365" y="253369"/>
                  <a:pt x="374365" y="249071"/>
                </a:cubicBezTo>
                <a:cubicBezTo>
                  <a:pt x="374365" y="232660"/>
                  <a:pt x="347771" y="202573"/>
                  <a:pt x="320394" y="188116"/>
                </a:cubicBezTo>
                <a:cubicBezTo>
                  <a:pt x="307097" y="181083"/>
                  <a:pt x="297320" y="179129"/>
                  <a:pt x="272681" y="179129"/>
                </a:cubicBezTo>
                <a:cubicBezTo>
                  <a:pt x="255863" y="179129"/>
                  <a:pt x="240611" y="181083"/>
                  <a:pt x="239437" y="183037"/>
                </a:cubicBezTo>
                <a:cubicBezTo>
                  <a:pt x="238264" y="185381"/>
                  <a:pt x="234353" y="186944"/>
                  <a:pt x="230833" y="186944"/>
                </a:cubicBezTo>
                <a:cubicBezTo>
                  <a:pt x="221056" y="186944"/>
                  <a:pt x="196026" y="209216"/>
                  <a:pt x="182338" y="230316"/>
                </a:cubicBezTo>
                <a:cubicBezTo>
                  <a:pt x="170605" y="248680"/>
                  <a:pt x="169431" y="252978"/>
                  <a:pt x="169431" y="282283"/>
                </a:cubicBezTo>
                <a:cubicBezTo>
                  <a:pt x="169040" y="305727"/>
                  <a:pt x="170996" y="318621"/>
                  <a:pt x="176471" y="330734"/>
                </a:cubicBezTo>
                <a:cubicBezTo>
                  <a:pt x="180382" y="339721"/>
                  <a:pt x="185466" y="347145"/>
                  <a:pt x="187422" y="347145"/>
                </a:cubicBezTo>
                <a:cubicBezTo>
                  <a:pt x="188986" y="347145"/>
                  <a:pt x="190551" y="349489"/>
                  <a:pt x="190551" y="352224"/>
                </a:cubicBezTo>
                <a:cubicBezTo>
                  <a:pt x="190551" y="357695"/>
                  <a:pt x="217145" y="377622"/>
                  <a:pt x="237091" y="387000"/>
                </a:cubicBezTo>
                <a:cubicBezTo>
                  <a:pt x="253517" y="394424"/>
                  <a:pt x="288715" y="395596"/>
                  <a:pt x="306706" y="388953"/>
                </a:cubicBezTo>
                <a:close/>
              </a:path>
            </a:pathLst>
          </a:custGeom>
          <a:solidFill>
            <a:schemeClr val="accent2"/>
          </a:solidFill>
          <a:ln w="39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55D5A201-3D25-4F39-8DFB-92552D6DB08D}"/>
              </a:ext>
            </a:extLst>
          </p:cNvPr>
          <p:cNvSpPr txBox="1"/>
          <p:nvPr/>
        </p:nvSpPr>
        <p:spPr>
          <a:xfrm>
            <a:off x="1245058" y="5020117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zh-CN" altLang="en-US" b="1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589D71C-DB5D-4EF5-9910-5809B7F7843C}"/>
              </a:ext>
            </a:extLst>
          </p:cNvPr>
          <p:cNvSpPr txBox="1"/>
          <p:nvPr/>
        </p:nvSpPr>
        <p:spPr>
          <a:xfrm>
            <a:off x="3432677" y="502994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EF30CDF-E49B-423E-8017-04A3896A1088}"/>
              </a:ext>
            </a:extLst>
          </p:cNvPr>
          <p:cNvSpPr txBox="1"/>
          <p:nvPr/>
        </p:nvSpPr>
        <p:spPr>
          <a:xfrm>
            <a:off x="5757196" y="502994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endParaRPr lang="zh-CN" altLang="en-US" b="1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F262A594-4809-4551-B0CE-A3DC9F7C2A36}"/>
              </a:ext>
            </a:extLst>
          </p:cNvPr>
          <p:cNvSpPr txBox="1"/>
          <p:nvPr/>
        </p:nvSpPr>
        <p:spPr>
          <a:xfrm>
            <a:off x="8368826" y="5029949"/>
            <a:ext cx="1981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Blockchain</a:t>
            </a:r>
            <a:endParaRPr lang="zh-CN" altLang="en-US" b="1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FB1CC-1B5A-B94A-A5EE-51BED495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0F6B-57DF-45FE-A325-822068B6B0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546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582B57-2BC8-47E7-A1AB-6F85BC5E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20</a:t>
            </a:fld>
            <a:endParaRPr 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5DDB4A7-5BFF-417C-812C-3CF5C1BCF6EC}"/>
              </a:ext>
            </a:extLst>
          </p:cNvPr>
          <p:cNvSpPr/>
          <p:nvPr/>
        </p:nvSpPr>
        <p:spPr>
          <a:xfrm>
            <a:off x="3996666" y="3913436"/>
            <a:ext cx="3434080" cy="119380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 Checker</a:t>
            </a:r>
            <a:endParaRPr lang="zh-CN" altLang="en-US" sz="24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F1C98AC-A866-4C29-B0DD-8E0F72D44F31}"/>
              </a:ext>
            </a:extLst>
          </p:cNvPr>
          <p:cNvCxnSpPr>
            <a:cxnSpLocks/>
          </p:cNvCxnSpPr>
          <p:nvPr/>
        </p:nvCxnSpPr>
        <p:spPr>
          <a:xfrm>
            <a:off x="2242846" y="4526251"/>
            <a:ext cx="14605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4CBC554-3C8B-4F0D-B41C-4004D8BF4E08}"/>
              </a:ext>
            </a:extLst>
          </p:cNvPr>
          <p:cNvCxnSpPr>
            <a:cxnSpLocks/>
          </p:cNvCxnSpPr>
          <p:nvPr/>
        </p:nvCxnSpPr>
        <p:spPr>
          <a:xfrm flipV="1">
            <a:off x="7757796" y="3637251"/>
            <a:ext cx="1914550" cy="649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045162E-E5D4-44EE-9F7C-8143866AB818}"/>
              </a:ext>
            </a:extLst>
          </p:cNvPr>
          <p:cNvCxnSpPr>
            <a:cxnSpLocks/>
          </p:cNvCxnSpPr>
          <p:nvPr/>
        </p:nvCxnSpPr>
        <p:spPr>
          <a:xfrm>
            <a:off x="7753589" y="4706086"/>
            <a:ext cx="2033057" cy="73456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7157921F-802C-406D-85E3-B57631ADC5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86646" y="3077181"/>
            <a:ext cx="929640" cy="929640"/>
          </a:xfrm>
          <a:prstGeom prst="rect">
            <a:avLst/>
          </a:prstGeom>
          <a:ln>
            <a:noFill/>
          </a:ln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971D14E-8A18-4EBC-B74C-35568AB6968F}"/>
              </a:ext>
            </a:extLst>
          </p:cNvPr>
          <p:cNvCxnSpPr/>
          <p:nvPr/>
        </p:nvCxnSpPr>
        <p:spPr>
          <a:xfrm>
            <a:off x="5557546" y="2896418"/>
            <a:ext cx="0" cy="893868"/>
          </a:xfrm>
          <a:prstGeom prst="straightConnector1">
            <a:avLst/>
          </a:prstGeom>
          <a:ln w="762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CC01DFB-8325-4C6E-AF07-7914B5758B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86646" y="4982697"/>
            <a:ext cx="929640" cy="929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1252B7E-DE65-456A-9340-E85D44AACB93}"/>
              </a:ext>
            </a:extLst>
          </p:cNvPr>
          <p:cNvSpPr txBox="1"/>
          <p:nvPr/>
        </p:nvSpPr>
        <p:spPr>
          <a:xfrm>
            <a:off x="596484" y="5107236"/>
            <a:ext cx="1933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Smart Contract</a:t>
            </a:r>
            <a:endParaRPr lang="zh-CN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图形 33">
            <a:extLst>
              <a:ext uri="{FF2B5EF4-FFF2-40B4-BE49-F238E27FC236}">
                <a16:creationId xmlns:a16="http://schemas.microsoft.com/office/drawing/2014/main" id="{CBCD0AD1-9D1B-4E76-A67F-2B0254097F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324" y="3951132"/>
            <a:ext cx="885202" cy="1091749"/>
          </a:xfrm>
          <a:prstGeom prst="rect">
            <a:avLst/>
          </a:prstGeom>
        </p:spPr>
      </p:pic>
      <p:pic>
        <p:nvPicPr>
          <p:cNvPr id="35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8BA8EBEB-C48C-4F37-952D-60FDFFD57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2243" y="1932230"/>
            <a:ext cx="1603131" cy="1078768"/>
          </a:xfrm>
          <a:prstGeom prst="rect">
            <a:avLst/>
          </a:prstGeom>
        </p:spPr>
      </p:pic>
      <p:sp>
        <p:nvSpPr>
          <p:cNvPr id="36" name="TextBox 17">
            <a:extLst>
              <a:ext uri="{FF2B5EF4-FFF2-40B4-BE49-F238E27FC236}">
                <a16:creationId xmlns:a16="http://schemas.microsoft.com/office/drawing/2014/main" id="{F23AAB37-A83B-40C7-859E-DF59A5E09586}"/>
              </a:ext>
            </a:extLst>
          </p:cNvPr>
          <p:cNvSpPr txBox="1"/>
          <p:nvPr/>
        </p:nvSpPr>
        <p:spPr>
          <a:xfrm>
            <a:off x="6365629" y="2086707"/>
            <a:ext cx="52272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(other fairness properties:</a:t>
            </a:r>
          </a:p>
          <a:p>
            <a:r>
              <a:rPr lang="en-US" b="1">
                <a:latin typeface="Arial"/>
                <a:cs typeface="Arial"/>
              </a:rPr>
              <a:t>2-collusion freeness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optimality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b="1">
                <a:latin typeface="Arial"/>
                <a:cs typeface="Arial"/>
              </a:rPr>
              <a:t>efficiency</a:t>
            </a:r>
            <a:r>
              <a:rPr lang="en-US">
                <a:latin typeface="Arial"/>
                <a:cs typeface="Arial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C28D08-0C28-48B1-6744-1AAEC5F66148}"/>
              </a:ext>
            </a:extLst>
          </p:cNvPr>
          <p:cNvSpPr txBox="1"/>
          <p:nvPr/>
        </p:nvSpPr>
        <p:spPr>
          <a:xfrm>
            <a:off x="507124" y="6071038"/>
            <a:ext cx="73414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Open-sourced at: https://github.com/ntu-SRSLab/FairCon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793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753F8-FFB2-B0AD-0EA3-025FBBE9C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Backup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0ED15-CF46-1243-89D8-B98B417AC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apping 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into Mechanism Models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F27F02-7BC8-4AFC-8D1A-989BE73E2876}"/>
              </a:ext>
            </a:extLst>
          </p:cNvPr>
          <p:cNvSpPr/>
          <p:nvPr/>
        </p:nvSpPr>
        <p:spPr>
          <a:xfrm>
            <a:off x="153737" y="1600200"/>
            <a:ext cx="2181959" cy="2437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9706C8-DF60-4700-8197-B570ABC8B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22</a:t>
            </a:fld>
            <a:endParaRPr lang="en-US"/>
          </a:p>
        </p:txBody>
      </p:sp>
      <p:pic>
        <p:nvPicPr>
          <p:cNvPr id="18" name="图形 17">
            <a:extLst>
              <a:ext uri="{FF2B5EF4-FFF2-40B4-BE49-F238E27FC236}">
                <a16:creationId xmlns:a16="http://schemas.microsoft.com/office/drawing/2014/main" id="{40813099-9BD6-4246-8625-C88DE3B447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355" y="2187586"/>
            <a:ext cx="5153929" cy="370054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D0D231D-03D2-4E57-8697-245763086E42}"/>
              </a:ext>
            </a:extLst>
          </p:cNvPr>
          <p:cNvSpPr txBox="1"/>
          <p:nvPr/>
        </p:nvSpPr>
        <p:spPr>
          <a:xfrm>
            <a:off x="7890246" y="4037858"/>
            <a:ext cx="45290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Allocation function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Who is the winner?</a:t>
            </a:r>
            <a:endParaRPr lang="en-US" altLang="zh-CN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Transfer (pricing) function</a:t>
            </a:r>
          </a:p>
          <a:p>
            <a:pPr>
              <a:lnSpc>
                <a:spcPct val="150000"/>
              </a:lnSpc>
            </a:pP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   How much should winner pay?</a:t>
            </a:r>
          </a:p>
          <a:p>
            <a:endParaRPr lang="zh-CN" altLang="en-US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6F2234-F1F2-47B8-BFEA-57D82F399E8A}"/>
              </a:ext>
            </a:extLst>
          </p:cNvPr>
          <p:cNvSpPr/>
          <p:nvPr/>
        </p:nvSpPr>
        <p:spPr>
          <a:xfrm>
            <a:off x="2984500" y="5397500"/>
            <a:ext cx="1384300" cy="49063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0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Smart Contract in Mechanism Design</a:t>
            </a:r>
          </a:p>
        </p:txBody>
      </p:sp>
      <p:pic>
        <p:nvPicPr>
          <p:cNvPr id="11" name="Picture 11" descr="A screenshot of text&#10;&#10;Description automatically generated">
            <a:extLst>
              <a:ext uri="{FF2B5EF4-FFF2-40B4-BE49-F238E27FC236}">
                <a16:creationId xmlns:a16="http://schemas.microsoft.com/office/drawing/2014/main" id="{B97FB5F1-693B-4081-B574-61FCE0641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5837" y="1834661"/>
            <a:ext cx="5145535" cy="4728992"/>
          </a:xfr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0AF7992-CF8E-47E3-89F9-D191BD131E1D}"/>
              </a:ext>
            </a:extLst>
          </p:cNvPr>
          <p:cNvSpPr/>
          <p:nvPr/>
        </p:nvSpPr>
        <p:spPr>
          <a:xfrm>
            <a:off x="3783249" y="2267660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45830F-72CE-4BA7-84F9-A70899381D66}"/>
              </a:ext>
            </a:extLst>
          </p:cNvPr>
          <p:cNvSpPr/>
          <p:nvPr/>
        </p:nvSpPr>
        <p:spPr>
          <a:xfrm>
            <a:off x="3783248" y="2481668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39A4817-970B-46EB-9405-BDB6A4530A6B}"/>
              </a:ext>
            </a:extLst>
          </p:cNvPr>
          <p:cNvSpPr/>
          <p:nvPr/>
        </p:nvSpPr>
        <p:spPr>
          <a:xfrm>
            <a:off x="3783248" y="2714996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4C2DBA-B5D8-4001-A4B7-7255D08F5A0B}"/>
              </a:ext>
            </a:extLst>
          </p:cNvPr>
          <p:cNvSpPr/>
          <p:nvPr/>
        </p:nvSpPr>
        <p:spPr>
          <a:xfrm>
            <a:off x="3783247" y="2929004"/>
            <a:ext cx="4027251" cy="214008"/>
          </a:xfrm>
          <a:prstGeom prst="rect">
            <a:avLst/>
          </a:prstGeom>
          <a:solidFill>
            <a:srgbClr val="FFC000">
              <a:alpha val="5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3984B6-6246-4031-B108-0BFACC611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23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4EBA60-147E-4F79-8189-BCFB38C78BB1}"/>
              </a:ext>
            </a:extLst>
          </p:cNvPr>
          <p:cNvSpPr txBox="1"/>
          <p:nvPr/>
        </p:nvSpPr>
        <p:spPr>
          <a:xfrm>
            <a:off x="8321408" y="2692882"/>
            <a:ext cx="3578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 individual, outcome rule, allocation function and pricing function 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2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B4A07E73-0DE8-4768-9913-7647F2B8400F}"/>
              </a:ext>
            </a:extLst>
          </p:cNvPr>
          <p:cNvSpPr/>
          <p:nvPr/>
        </p:nvSpPr>
        <p:spPr>
          <a:xfrm>
            <a:off x="5543589" y="2321713"/>
            <a:ext cx="6239634" cy="2943225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Case Study for Smart Contract’s </a:t>
            </a:r>
            <a:r>
              <a:rPr lang="en-US" sz="3200" b="1">
                <a:solidFill>
                  <a:srgbClr val="0070C0"/>
                </a:solidFill>
                <a:latin typeface="Arial"/>
                <a:cs typeface="Arial"/>
              </a:rPr>
              <a:t>Mechanism Model</a:t>
            </a:r>
          </a:p>
        </p:txBody>
      </p:sp>
      <p:pic>
        <p:nvPicPr>
          <p:cNvPr id="9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3FEE2739-9342-489E-B5C1-4AB709AFF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7559" y="2002162"/>
            <a:ext cx="4074408" cy="3744575"/>
          </a:xfrm>
          <a:ln w="12700">
            <a:solidFill>
              <a:schemeClr val="accent1">
                <a:shade val="50000"/>
              </a:schemeClr>
            </a:solidFill>
            <a:prstDash val="dash"/>
          </a:ln>
          <a:effectLst>
            <a:softEdge rad="25400"/>
          </a:effec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7FA13C9-A135-44A6-9438-BF90CA9B6C73}"/>
              </a:ext>
            </a:extLst>
          </p:cNvPr>
          <p:cNvSpPr txBox="1"/>
          <p:nvPr/>
        </p:nvSpPr>
        <p:spPr>
          <a:xfrm>
            <a:off x="3545120" y="1624937"/>
            <a:ext cx="4074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3-player mechanism model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37D28B-0D02-4603-ABF2-9ABAB95BDDE8}"/>
              </a:ext>
            </a:extLst>
          </p:cNvPr>
          <p:cNvSpPr/>
          <p:nvPr/>
        </p:nvSpPr>
        <p:spPr>
          <a:xfrm>
            <a:off x="1084082" y="4009178"/>
            <a:ext cx="3342512" cy="223457"/>
          </a:xfrm>
          <a:prstGeom prst="rect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9F9E31-7B8B-418D-8A78-4EB258A5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24</a:t>
            </a:fld>
            <a:endParaRPr 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9710088-6DA7-4CF5-8099-DFE043FCA563}"/>
              </a:ext>
            </a:extLst>
          </p:cNvPr>
          <p:cNvSpPr/>
          <p:nvPr/>
        </p:nvSpPr>
        <p:spPr>
          <a:xfrm>
            <a:off x="6633563" y="3698878"/>
            <a:ext cx="4850878" cy="620600"/>
          </a:xfrm>
          <a:prstGeom prst="rect">
            <a:avLst/>
          </a:prstGeom>
          <a:solidFill>
            <a:srgbClr val="FFC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AA96F-33B4-4AA0-93DF-E079FEA35E9C}"/>
                  </a:ext>
                </a:extLst>
              </p:cNvPr>
              <p:cNvSpPr txBox="1"/>
              <p:nvPr/>
            </p:nvSpPr>
            <p:spPr>
              <a:xfrm>
                <a:off x="5582324" y="2490631"/>
                <a:ext cx="6200900" cy="2672526"/>
              </a:xfrm>
              <a:prstGeom prst="rect">
                <a:avLst/>
              </a:prstGeom>
              <a:noFill/>
              <a:ln cap="sq">
                <a:noFill/>
                <a:round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CryptoRomeAuction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:=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endParaRPr lang="en-US" altLang="zh-CN" sz="16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		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r>
                  <a:rPr lang="en-US" altLang="zh-CN" sz="16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𝑚𝑠𝑔𝑠𝑒𝑛𝑑𝑒𝑟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𝑣𝑎𝑙𝑢𝑒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,−</m:t>
                        </m:r>
                      </m:e>
                    </m:d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assume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𝒏𝒐𝒕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+1))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𝐚𝐧𝐝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1600" b="0" i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𝐧𝐨𝐭</m:t>
                    </m:r>
                    <m:r>
                      <a:rPr lang="en-US" altLang="zh-CN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+1))</m:t>
                    </m:r>
                  </m:oMath>
                </a14:m>
                <a:endParaRPr lang="en-US" altLang="zh-CN" sz="1600" b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allocate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𝒂𝒓𝒈𝒎𝒂𝒙</m:t>
                    </m:r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</a:t>
                </a:r>
                <a:r>
                  <a:rPr lang="en-US" altLang="zh-CN" sz="16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price</a:t>
                </a:r>
                <a:r>
                  <a:rPr lang="en-US" altLang="zh-CN"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𝒎𝒂𝒙</m:t>
                    </m:r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𝑚𝑠𝑔</m:t>
                        </m:r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𝑣𝑎𝑙𝑢𝑒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AAAA96F-33B4-4AA0-93DF-E079FEA35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24" y="2490631"/>
                <a:ext cx="6200900" cy="2672526"/>
              </a:xfrm>
              <a:prstGeom prst="rect">
                <a:avLst/>
              </a:prstGeom>
              <a:blipFill>
                <a:blip r:embed="rId4"/>
                <a:stretch>
                  <a:fillRect l="-590" b="-685"/>
                </a:stretch>
              </a:blipFill>
              <a:ln cap="sq">
                <a:noFill/>
                <a:rou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29DCF644-2879-40CB-BEFD-B1494C21D58F}"/>
              </a:ext>
            </a:extLst>
          </p:cNvPr>
          <p:cNvSpPr/>
          <p:nvPr/>
        </p:nvSpPr>
        <p:spPr>
          <a:xfrm>
            <a:off x="5034147" y="1601801"/>
            <a:ext cx="46759" cy="4814753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90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F8D7EDD1-01E4-4B4C-A89F-45CCDEF3816A}"/>
              </a:ext>
            </a:extLst>
          </p:cNvPr>
          <p:cNvSpPr/>
          <p:nvPr/>
        </p:nvSpPr>
        <p:spPr>
          <a:xfrm>
            <a:off x="2780574" y="4972544"/>
            <a:ext cx="5221001" cy="1779921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9F90D0-3499-4800-B768-24952FC8B2EB}"/>
              </a:ext>
            </a:extLst>
          </p:cNvPr>
          <p:cNvSpPr/>
          <p:nvPr/>
        </p:nvSpPr>
        <p:spPr>
          <a:xfrm>
            <a:off x="3131758" y="2886096"/>
            <a:ext cx="1968501" cy="1010092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F72026-D12F-4B0B-9C04-BD6A5ABB4EAD}"/>
              </a:ext>
            </a:extLst>
          </p:cNvPr>
          <p:cNvSpPr/>
          <p:nvPr/>
        </p:nvSpPr>
        <p:spPr>
          <a:xfrm>
            <a:off x="5760328" y="2880934"/>
            <a:ext cx="1981200" cy="1010092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2D0BC58-AA7C-4DD1-82DD-3673AE783CA8}"/>
              </a:ext>
            </a:extLst>
          </p:cNvPr>
          <p:cNvSpPr/>
          <p:nvPr/>
        </p:nvSpPr>
        <p:spPr>
          <a:xfrm>
            <a:off x="2501588" y="4261075"/>
            <a:ext cx="6140300" cy="4406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SMT E</a:t>
            </a:r>
            <a:r>
              <a:rPr lang="en-US" altLang="zh-CN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ncoding</a:t>
            </a:r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7285B9-CC0B-4DC4-8F70-D83ED03BE511}"/>
              </a:ext>
            </a:extLst>
          </p:cNvPr>
          <p:cNvSpPr txBox="1"/>
          <p:nvPr/>
        </p:nvSpPr>
        <p:spPr>
          <a:xfrm>
            <a:off x="2780574" y="2946347"/>
            <a:ext cx="247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price1</a:t>
            </a:r>
            <a:r>
              <a:rPr lang="en-US"/>
              <a:t> = </a:t>
            </a:r>
            <a:r>
              <a:rPr lang="en-US" i="1"/>
              <a:t>val1</a:t>
            </a:r>
            <a:endParaRPr lang="en-US" i="1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616D9-768B-4946-86BC-F611ED7AA10E}"/>
              </a:ext>
            </a:extLst>
          </p:cNvPr>
          <p:cNvSpPr txBox="1"/>
          <p:nvPr/>
        </p:nvSpPr>
        <p:spPr>
          <a:xfrm>
            <a:off x="2780573" y="3265324"/>
            <a:ext cx="24764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cs typeface="Calibri"/>
              </a:rPr>
              <a:t>price2</a:t>
            </a:r>
            <a:r>
              <a:rPr lang="en-US">
                <a:cs typeface="Calibri"/>
              </a:rPr>
              <a:t> = </a:t>
            </a:r>
            <a:r>
              <a:rPr lang="en-US" i="1">
                <a:cs typeface="Calibri"/>
              </a:rPr>
              <a:t>val2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4E6C3-CB45-4BA2-A987-1D1758EF4AF2}"/>
              </a:ext>
            </a:extLst>
          </p:cNvPr>
          <p:cNvSpPr txBox="1"/>
          <p:nvPr/>
        </p:nvSpPr>
        <p:spPr>
          <a:xfrm>
            <a:off x="2781681" y="3576548"/>
            <a:ext cx="247537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price3</a:t>
            </a:r>
            <a:r>
              <a:rPr lang="en-US"/>
              <a:t> = </a:t>
            </a:r>
            <a:r>
              <a:rPr lang="en-US" i="1"/>
              <a:t>val3</a:t>
            </a:r>
            <a:endParaRPr lang="en-US" i="1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AE323F-4AA7-406C-BF61-064FCBCD060E}"/>
              </a:ext>
            </a:extLst>
          </p:cNvPr>
          <p:cNvSpPr txBox="1"/>
          <p:nvPr/>
        </p:nvSpPr>
        <p:spPr>
          <a:xfrm>
            <a:off x="5370470" y="294340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price1’</a:t>
            </a:r>
            <a:r>
              <a:rPr lang="en-US"/>
              <a:t> = </a:t>
            </a:r>
            <a:r>
              <a:rPr lang="en-US" i="1"/>
              <a:t>val1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5E8D7-492F-439E-A963-74EE3C4617DE}"/>
              </a:ext>
            </a:extLst>
          </p:cNvPr>
          <p:cNvSpPr txBox="1"/>
          <p:nvPr/>
        </p:nvSpPr>
        <p:spPr>
          <a:xfrm>
            <a:off x="5371578" y="32723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price2’</a:t>
            </a:r>
            <a:r>
              <a:rPr lang="en-US"/>
              <a:t> = </a:t>
            </a:r>
            <a:r>
              <a:rPr lang="en-US" i="1"/>
              <a:t>val2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DBB5C1-9BBF-44D6-ACEA-A021B26AD9EA}"/>
              </a:ext>
            </a:extLst>
          </p:cNvPr>
          <p:cNvSpPr txBox="1"/>
          <p:nvPr/>
        </p:nvSpPr>
        <p:spPr>
          <a:xfrm>
            <a:off x="5381546" y="35835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>
                <a:solidFill>
                  <a:srgbClr val="C00000"/>
                </a:solidFill>
              </a:rPr>
              <a:t>price3’</a:t>
            </a:r>
            <a:r>
              <a:rPr lang="en-US" b="1">
                <a:solidFill>
                  <a:srgbClr val="C00000"/>
                </a:solidFill>
              </a:rPr>
              <a:t> != </a:t>
            </a:r>
            <a:r>
              <a:rPr lang="en-US" b="1" i="1">
                <a:solidFill>
                  <a:srgbClr val="C00000"/>
                </a:solidFill>
              </a:rPr>
              <a:t>val3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9D9DA15-B77F-4292-B879-D41E8130491C}"/>
              </a:ext>
            </a:extLst>
          </p:cNvPr>
          <p:cNvSpPr/>
          <p:nvPr/>
        </p:nvSpPr>
        <p:spPr>
          <a:xfrm>
            <a:off x="3179810" y="4986207"/>
            <a:ext cx="4706890" cy="1545997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i="1">
                <a:solidFill>
                  <a:schemeClr val="tx1"/>
                </a:solidFill>
              </a:rPr>
              <a:t>assert(and </a:t>
            </a:r>
          </a:p>
          <a:p>
            <a:pPr lvl="1"/>
            <a:r>
              <a:rPr lang="en-US" i="1">
                <a:solidFill>
                  <a:schemeClr val="tx1"/>
                </a:solidFill>
              </a:rPr>
              <a:t>(&gt;=  price2   (+  price1  1)) </a:t>
            </a:r>
          </a:p>
          <a:p>
            <a:pPr lvl="1"/>
            <a:r>
              <a:rPr lang="en-US" i="1">
                <a:solidFill>
                  <a:schemeClr val="tx1"/>
                </a:solidFill>
              </a:rPr>
              <a:t>(&gt;=  price3   (+  price2  1)) </a:t>
            </a:r>
          </a:p>
          <a:p>
            <a:pPr lvl="1"/>
            <a:r>
              <a:rPr lang="en-US" altLang="zh-CN" i="1">
                <a:solidFill>
                  <a:schemeClr val="tx1"/>
                </a:solidFill>
              </a:rPr>
              <a:t>(&gt;=  price3’  (+  price2  1)) </a:t>
            </a:r>
          </a:p>
          <a:p>
            <a:pPr lvl="1"/>
            <a:r>
              <a:rPr lang="en-US" altLang="zh-CN" b="1" i="1">
                <a:solidFill>
                  <a:srgbClr val="C00000"/>
                </a:solidFill>
              </a:rPr>
              <a:t>(&gt;=  (-  val3  price3)  (-  val3  price3’))</a:t>
            </a:r>
          </a:p>
          <a:p>
            <a:r>
              <a:rPr lang="en-US" altLang="zh-CN" i="1">
                <a:solidFill>
                  <a:schemeClr val="tx1"/>
                </a:solidFill>
              </a:rPr>
              <a:t>)</a:t>
            </a:r>
            <a:endParaRPr lang="en-US" i="1">
              <a:solidFill>
                <a:schemeClr val="tx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9C90F4-F1D3-4ED9-BCFC-443F7DFD4832}"/>
              </a:ext>
            </a:extLst>
          </p:cNvPr>
          <p:cNvSpPr txBox="1"/>
          <p:nvPr/>
        </p:nvSpPr>
        <p:spPr>
          <a:xfrm>
            <a:off x="7886700" y="3012106"/>
            <a:ext cx="1620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>
                <a:latin typeface="Arial" panose="020B0604020202020204" pitchFamily="34" charset="0"/>
                <a:cs typeface="Arial" panose="020B0604020202020204" pitchFamily="34" charset="0"/>
              </a:rPr>
              <a:t>bidder3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20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untruthful</a:t>
            </a:r>
            <a:endParaRPr lang="zh-CN" altLang="en-US" sz="20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箭头: 下 26">
            <a:extLst>
              <a:ext uri="{FF2B5EF4-FFF2-40B4-BE49-F238E27FC236}">
                <a16:creationId xmlns:a16="http://schemas.microsoft.com/office/drawing/2014/main" id="{5218EC12-A89D-4569-A6B8-CF4BB8EB05DB}"/>
              </a:ext>
            </a:extLst>
          </p:cNvPr>
          <p:cNvSpPr/>
          <p:nvPr/>
        </p:nvSpPr>
        <p:spPr>
          <a:xfrm>
            <a:off x="5306610" y="2745159"/>
            <a:ext cx="269898" cy="138938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16ED14-CC5F-474C-A3B9-39B90C00B55C}"/>
              </a:ext>
            </a:extLst>
          </p:cNvPr>
          <p:cNvSpPr txBox="1"/>
          <p:nvPr/>
        </p:nvSpPr>
        <p:spPr>
          <a:xfrm>
            <a:off x="660085" y="5631671"/>
            <a:ext cx="212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Truthfulness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92881D-8308-4D65-8425-93D5F47C35CE}"/>
              </a:ext>
            </a:extLst>
          </p:cNvPr>
          <p:cNvSpPr txBox="1"/>
          <p:nvPr/>
        </p:nvSpPr>
        <p:spPr>
          <a:xfrm>
            <a:off x="1620977" y="2977862"/>
            <a:ext cx="1433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all bidders </a:t>
            </a:r>
          </a:p>
          <a:p>
            <a:pPr algn="r"/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truthful</a:t>
            </a:r>
            <a:endParaRPr lang="zh-CN" alt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8ABB0-58C2-4E64-A877-37E19E67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t>25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: Rounded Corners 9">
            <a:extLst>
              <a:ext uri="{FF2B5EF4-FFF2-40B4-BE49-F238E27FC236}">
                <a16:creationId xmlns:a16="http://schemas.microsoft.com/office/drawing/2014/main" id="{DB881F42-9990-4927-ACFD-4A33B6F2ACA8}"/>
              </a:ext>
            </a:extLst>
          </p:cNvPr>
          <p:cNvSpPr/>
          <p:nvPr/>
        </p:nvSpPr>
        <p:spPr>
          <a:xfrm>
            <a:off x="3887553" y="1617561"/>
            <a:ext cx="3110196" cy="95066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3-Player </a:t>
            </a:r>
          </a:p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Mechanism Model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EA9A4ED-E77A-434B-B106-636BAD1E4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796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C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heck </a:t>
            </a:r>
            <a:r>
              <a:rPr lang="en-US" altLang="zh-CN" sz="3200" b="1" i="1">
                <a:solidFill>
                  <a:schemeClr val="accent1"/>
                </a:solidFill>
                <a:latin typeface="Arial"/>
                <a:ea typeface="等线 Light"/>
                <a:cs typeface="Arial"/>
              </a:rPr>
              <a:t>Truthfulness 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property of </a:t>
            </a:r>
            <a:r>
              <a:rPr lang="en-US" altLang="zh-CN" sz="3200" b="1" err="1">
                <a:latin typeface="Arial"/>
                <a:ea typeface="等线 Light"/>
                <a:cs typeface="Arial"/>
              </a:rPr>
              <a:t>CryptoRomeAuction</a:t>
            </a:r>
            <a:r>
              <a:rPr lang="en-US" altLang="zh-CN" sz="3200" b="1" err="1">
                <a:solidFill>
                  <a:schemeClr val="bg1"/>
                </a:solidFill>
                <a:latin typeface="Arial"/>
                <a:ea typeface="等线 Light"/>
                <a:cs typeface="Arial"/>
              </a:rPr>
              <a:t>n</a:t>
            </a:r>
            <a:r>
              <a:rPr lang="en-US" altLang="zh-CN" sz="3200" b="1">
                <a:latin typeface="Arial"/>
                <a:ea typeface="等线 Light"/>
                <a:cs typeface="Arial"/>
              </a:rPr>
              <a:t> 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125F47-5187-42F9-902C-FD58078684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80960" y="5273172"/>
            <a:ext cx="92964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7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5446" cy="1345101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cs typeface="Arial"/>
              </a:rPr>
              <a:t>Proof: from k-player to n-player</a:t>
            </a:r>
            <a:endParaRPr lang="en-US" sz="3200" b="1">
              <a:ea typeface="+mj-lt"/>
              <a:cs typeface="+mj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F8ABB0-58C2-4E64-A877-37E19E67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32EB83-B2F0-4CF8-A65E-DFCA33E51C84}"/>
              </a:ext>
            </a:extLst>
          </p:cNvPr>
          <p:cNvSpPr/>
          <p:nvPr/>
        </p:nvSpPr>
        <p:spPr>
          <a:xfrm>
            <a:off x="3016997" y="3917415"/>
            <a:ext cx="1630282" cy="66814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i="1">
                <a:cs typeface="Calibri"/>
              </a:rPr>
              <a:t>K</a:t>
            </a:r>
            <a:r>
              <a:rPr lang="en-US">
                <a:cs typeface="Calibri"/>
              </a:rPr>
              <a:t>-players' Model</a:t>
            </a:r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F460838-C4FF-4C8E-B3E6-EF594F366FA3}"/>
              </a:ext>
            </a:extLst>
          </p:cNvPr>
          <p:cNvSpPr/>
          <p:nvPr/>
        </p:nvSpPr>
        <p:spPr>
          <a:xfrm>
            <a:off x="5577115" y="3917415"/>
            <a:ext cx="1743504" cy="685633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Check Property</a:t>
            </a:r>
            <a:endParaRPr lang="en-US" b="1"/>
          </a:p>
        </p:txBody>
      </p:sp>
      <p:pic>
        <p:nvPicPr>
          <p:cNvPr id="19" name="图形 9">
            <a:extLst>
              <a:ext uri="{FF2B5EF4-FFF2-40B4-BE49-F238E27FC236}">
                <a16:creationId xmlns:a16="http://schemas.microsoft.com/office/drawing/2014/main" id="{92345C99-037B-4ED4-B026-A627FB3CED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8714" y="3815233"/>
            <a:ext cx="707442" cy="87251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44FF41-89FE-4BDB-B515-61C9849B5D75}"/>
              </a:ext>
            </a:extLst>
          </p:cNvPr>
          <p:cNvSpPr/>
          <p:nvPr/>
        </p:nvSpPr>
        <p:spPr>
          <a:xfrm>
            <a:off x="5561706" y="2715982"/>
            <a:ext cx="1743505" cy="622421"/>
          </a:xfrm>
          <a:prstGeom prst="round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FFFFFF"/>
                </a:solidFill>
                <a:cs typeface="Calibri"/>
              </a:rPr>
              <a:t>Find Invariants</a:t>
            </a: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474C602-450F-40B4-94FE-DBF3B8914EAB}"/>
              </a:ext>
            </a:extLst>
          </p:cNvPr>
          <p:cNvSpPr/>
          <p:nvPr/>
        </p:nvSpPr>
        <p:spPr>
          <a:xfrm>
            <a:off x="5594989" y="5113605"/>
            <a:ext cx="1734467" cy="685633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Counter Examples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59EC3D-6086-48BA-BFC7-A855F92774A8}"/>
              </a:ext>
            </a:extLst>
          </p:cNvPr>
          <p:cNvCxnSpPr/>
          <p:nvPr/>
        </p:nvCxnSpPr>
        <p:spPr>
          <a:xfrm>
            <a:off x="2373557" y="4257478"/>
            <a:ext cx="648159" cy="55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C69F6E-B080-42C1-984B-29024C5F39D1}"/>
              </a:ext>
            </a:extLst>
          </p:cNvPr>
          <p:cNvCxnSpPr>
            <a:cxnSpLocks/>
            <a:stCxn id="7" idx="3"/>
            <a:endCxn id="25" idx="1"/>
          </p:cNvCxnSpPr>
          <p:nvPr/>
        </p:nvCxnSpPr>
        <p:spPr>
          <a:xfrm>
            <a:off x="4647279" y="4251489"/>
            <a:ext cx="929836" cy="87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DE26F29-8520-412E-8FD9-99D1328FB69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448867" y="4603048"/>
            <a:ext cx="7360" cy="54263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322186-73D9-4197-8F25-4BD60392AD09}"/>
              </a:ext>
            </a:extLst>
          </p:cNvPr>
          <p:cNvCxnSpPr>
            <a:cxnSpLocks/>
          </p:cNvCxnSpPr>
          <p:nvPr/>
        </p:nvCxnSpPr>
        <p:spPr>
          <a:xfrm flipH="1" flipV="1">
            <a:off x="6420605" y="3364016"/>
            <a:ext cx="12853" cy="5636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8D83E7-9818-4ABA-97CA-62B54C50379C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032435" y="3019836"/>
            <a:ext cx="0" cy="795397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719D68-532B-4EC6-9DD5-280B2EBCFECB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2032435" y="3019836"/>
            <a:ext cx="3529271" cy="73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0F0E29-FC9A-4166-88BC-626EE78CFAFB}"/>
              </a:ext>
            </a:extLst>
          </p:cNvPr>
          <p:cNvCxnSpPr>
            <a:cxnSpLocks/>
          </p:cNvCxnSpPr>
          <p:nvPr/>
        </p:nvCxnSpPr>
        <p:spPr>
          <a:xfrm>
            <a:off x="7305211" y="3001247"/>
            <a:ext cx="10314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0F16D7B-B744-4C11-90D8-8419F1ED1338}"/>
              </a:ext>
            </a:extLst>
          </p:cNvPr>
          <p:cNvSpPr/>
          <p:nvPr/>
        </p:nvSpPr>
        <p:spPr>
          <a:xfrm>
            <a:off x="3372096" y="5242594"/>
            <a:ext cx="1275183" cy="4276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unfair</a:t>
            </a:r>
            <a:endParaRPr lang="en-US" b="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2B283A-7E5F-4115-86F5-1C06FBD527B8}"/>
              </a:ext>
            </a:extLst>
          </p:cNvPr>
          <p:cNvCxnSpPr/>
          <p:nvPr/>
        </p:nvCxnSpPr>
        <p:spPr>
          <a:xfrm flipH="1" flipV="1">
            <a:off x="4679582" y="5465484"/>
            <a:ext cx="886603" cy="10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D60F07AF-8770-4E6A-86F7-ED3A33564675}"/>
              </a:ext>
            </a:extLst>
          </p:cNvPr>
          <p:cNvSpPr/>
          <p:nvPr/>
        </p:nvSpPr>
        <p:spPr>
          <a:xfrm>
            <a:off x="7671918" y="4500345"/>
            <a:ext cx="1531774" cy="4276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unknown</a:t>
            </a:r>
            <a:endParaRPr lang="en-US" b="1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42CFD2-CC91-4D5B-98F3-CE7658340831}"/>
              </a:ext>
            </a:extLst>
          </p:cNvPr>
          <p:cNvSpPr/>
          <p:nvPr/>
        </p:nvSpPr>
        <p:spPr>
          <a:xfrm>
            <a:off x="9734307" y="4579537"/>
            <a:ext cx="917510" cy="39655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cs typeface="Calibri"/>
              </a:rPr>
              <a:t>Fair</a:t>
            </a:r>
            <a:endParaRPr lang="en-US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8479C9-D63A-48F7-8C53-D9126E8B86C7}"/>
              </a:ext>
            </a:extLst>
          </p:cNvPr>
          <p:cNvCxnSpPr>
            <a:cxnSpLocks/>
          </p:cNvCxnSpPr>
          <p:nvPr/>
        </p:nvCxnSpPr>
        <p:spPr>
          <a:xfrm flipH="1">
            <a:off x="8242475" y="3609653"/>
            <a:ext cx="634705" cy="8839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7B2188-D5D3-45EB-99E6-E299DA5FE072}"/>
              </a:ext>
            </a:extLst>
          </p:cNvPr>
          <p:cNvCxnSpPr>
            <a:cxnSpLocks/>
          </p:cNvCxnSpPr>
          <p:nvPr/>
        </p:nvCxnSpPr>
        <p:spPr>
          <a:xfrm>
            <a:off x="9188330" y="3609653"/>
            <a:ext cx="878370" cy="9052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A83D507-1EF2-4961-BF8E-3E883E7FD16F}"/>
              </a:ext>
            </a:extLst>
          </p:cNvPr>
          <p:cNvSpPr/>
          <p:nvPr/>
        </p:nvSpPr>
        <p:spPr>
          <a:xfrm>
            <a:off x="2712032" y="3827467"/>
            <a:ext cx="4699564" cy="2052844"/>
          </a:xfrm>
          <a:prstGeom prst="rect">
            <a:avLst/>
          </a:prstGeom>
          <a:solidFill>
            <a:srgbClr val="D9D9D9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06EEDF-A420-431A-BD54-B6D17ADF2A2F}"/>
              </a:ext>
            </a:extLst>
          </p:cNvPr>
          <p:cNvSpPr txBox="1"/>
          <p:nvPr/>
        </p:nvSpPr>
        <p:spPr>
          <a:xfrm>
            <a:off x="409575" y="49625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Smart Contract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663FC8-87CE-47DE-9CF1-834438968B00}"/>
              </a:ext>
            </a:extLst>
          </p:cNvPr>
          <p:cNvSpPr txBox="1"/>
          <p:nvPr/>
        </p:nvSpPr>
        <p:spPr>
          <a:xfrm>
            <a:off x="9560750" y="3697748"/>
            <a:ext cx="9810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latin typeface="Arial"/>
                <a:cs typeface="Calibri"/>
              </a:rPr>
              <a:t>verified</a:t>
            </a:r>
            <a:endParaRPr lang="en-US" i="1">
              <a:latin typeface="Calibri" panose="020F0502020204030204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96C3EC-74C2-4D52-B446-DE9F60D1526F}"/>
              </a:ext>
            </a:extLst>
          </p:cNvPr>
          <p:cNvSpPr txBox="1"/>
          <p:nvPr/>
        </p:nvSpPr>
        <p:spPr>
          <a:xfrm>
            <a:off x="7387384" y="3679370"/>
            <a:ext cx="13182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unverified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FA942A-9C80-4462-8DDC-7BB374510E4D}"/>
              </a:ext>
            </a:extLst>
          </p:cNvPr>
          <p:cNvSpPr txBox="1"/>
          <p:nvPr/>
        </p:nvSpPr>
        <p:spPr>
          <a:xfrm>
            <a:off x="8107407" y="2063820"/>
            <a:ext cx="1576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V</a:t>
            </a:r>
            <a:r>
              <a:rPr lang="en-US" altLang="zh-CN" b="1">
                <a:latin typeface="Arial"/>
                <a:cs typeface="Arial"/>
              </a:rPr>
              <a:t>erifier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026DEC-25D4-4EE6-9F18-6F6E374B1A53}"/>
              </a:ext>
            </a:extLst>
          </p:cNvPr>
          <p:cNvSpPr txBox="1"/>
          <p:nvPr/>
        </p:nvSpPr>
        <p:spPr>
          <a:xfrm>
            <a:off x="85725" y="1589867"/>
            <a:ext cx="61341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ALLOCATE </a:t>
            </a:r>
            <a:r>
              <a:rPr lang="en-US">
                <a:latin typeface="Times New Roman"/>
                <a:cs typeface="Times New Roman"/>
              </a:rPr>
              <a:t>= argmax(BID)                       </a:t>
            </a:r>
            <a:r>
              <a:rPr lang="en-US" b="1">
                <a:latin typeface="Times New Roman"/>
                <a:cs typeface="Times New Roman"/>
              </a:rPr>
              <a:t>(</a:t>
            </a:r>
            <a:r>
              <a:rPr lang="en-US" b="1" err="1">
                <a:latin typeface="Times New Roman"/>
                <a:cs typeface="Times New Roman"/>
              </a:rPr>
              <a:t>TopBidder</a:t>
            </a:r>
            <a:r>
              <a:rPr lang="en-US" b="1">
                <a:latin typeface="Times New Roman"/>
                <a:cs typeface="Times New Roman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PRICE </a:t>
            </a:r>
            <a:r>
              <a:rPr lang="en-US">
                <a:latin typeface="Times New Roman"/>
                <a:cs typeface="Times New Roman"/>
              </a:rPr>
              <a:t>= max(BID)                                       </a:t>
            </a:r>
            <a:r>
              <a:rPr lang="en-US" b="1">
                <a:latin typeface="Times New Roman"/>
                <a:cs typeface="Times New Roman"/>
              </a:rPr>
              <a:t>(1st-Price)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Times New Roman"/>
                <a:cs typeface="Times New Roman"/>
              </a:rPr>
              <a:t>PRICE </a:t>
            </a:r>
            <a:r>
              <a:rPr lang="en-US">
                <a:latin typeface="Times New Roman"/>
                <a:cs typeface="Times New Roman"/>
              </a:rPr>
              <a:t>= max(BID\{BID[argmax[BID]})   </a:t>
            </a:r>
            <a:r>
              <a:rPr lang="en-US" b="1">
                <a:latin typeface="Times New Roman"/>
                <a:cs typeface="Times New Roman"/>
              </a:rPr>
              <a:t> (2nd-Price)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73BBD9-63EB-41E7-ADEB-288D524DBFE4}"/>
              </a:ext>
            </a:extLst>
          </p:cNvPr>
          <p:cNvSpPr txBox="1"/>
          <p:nvPr/>
        </p:nvSpPr>
        <p:spPr>
          <a:xfrm>
            <a:off x="5861828" y="596494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</a:rPr>
              <a:t>Property Checking</a:t>
            </a:r>
          </a:p>
        </p:txBody>
      </p:sp>
      <p:pic>
        <p:nvPicPr>
          <p:cNvPr id="1026" name="Picture 2" descr="dafny-logo_sm">
            <a:extLst>
              <a:ext uri="{FF2B5EF4-FFF2-40B4-BE49-F238E27FC236}">
                <a16:creationId xmlns:a16="http://schemas.microsoft.com/office/drawing/2014/main" id="{5BD645A4-4395-4509-B5F6-7AA219DB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615" y="2543151"/>
            <a:ext cx="1148637" cy="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8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6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3EE1A-00A3-DD94-8917-23A08F247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>
                <a:latin typeface="Arial"/>
                <a:cs typeface="Calibri Light"/>
              </a:rPr>
              <a:t>C</a:t>
            </a:r>
            <a:r>
              <a:rPr lang="en-US" sz="3200" b="1" err="1">
                <a:latin typeface="Arial"/>
                <a:cs typeface="Calibri Light"/>
              </a:rPr>
              <a:t>ar</a:t>
            </a:r>
            <a:r>
              <a:rPr lang="en-US" sz="3200" b="1">
                <a:latin typeface="Arial"/>
                <a:cs typeface="Calibri Light"/>
              </a:rPr>
              <a:t> Selling and Buying via Smart Contract</a:t>
            </a:r>
            <a:endParaRPr lang="en-US" sz="3200" b="1">
              <a:latin typeface="Arial"/>
              <a:cs typeface="Arial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47BD6924-85AF-9C6E-AA98-480E67DE1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5618" y="1601404"/>
            <a:ext cx="7117718" cy="5037138"/>
          </a:xfr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7744F7D1-A254-A6FE-8A75-F4A695DDD0FE}"/>
              </a:ext>
            </a:extLst>
          </p:cNvPr>
          <p:cNvSpPr txBox="1"/>
          <p:nvPr/>
        </p:nvSpPr>
        <p:spPr>
          <a:xfrm>
            <a:off x="8277229" y="2092296"/>
            <a:ext cx="2937849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>
                <a:solidFill>
                  <a:srgbClr val="C00000"/>
                </a:solidFill>
              </a:rPr>
              <a:t>Traditional Contracts</a:t>
            </a:r>
          </a:p>
          <a:p>
            <a:pPr marL="342900" marR="0" lvl="0" indent="-34290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Relying on intermediaries</a:t>
            </a:r>
            <a:endParaRPr lang="en-US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Non-transparent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Slow and costly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DAD744B2-6186-4307-3557-38EDEF2C4271}"/>
              </a:ext>
            </a:extLst>
          </p:cNvPr>
          <p:cNvSpPr txBox="1"/>
          <p:nvPr/>
        </p:nvSpPr>
        <p:spPr>
          <a:xfrm>
            <a:off x="8277229" y="3920258"/>
            <a:ext cx="287570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defRPr/>
            </a:pPr>
            <a:r>
              <a:rPr lang="en-US">
                <a:solidFill>
                  <a:srgbClr val="0070C0"/>
                </a:solidFill>
              </a:rPr>
              <a:t>Smart Contracts</a:t>
            </a:r>
          </a:p>
          <a:p>
            <a:pPr marL="285750" marR="0" lvl="0" indent="-28575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Immutable</a:t>
            </a:r>
            <a:endParaRPr lang="en-US"/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Self-enforcing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Affordable and accessible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13EEA-A992-DC71-5924-856B50065736}"/>
              </a:ext>
            </a:extLst>
          </p:cNvPr>
          <p:cNvSpPr txBox="1"/>
          <p:nvPr/>
        </p:nvSpPr>
        <p:spPr>
          <a:xfrm>
            <a:off x="3247697" y="6453876"/>
            <a:ext cx="8689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https://www.linkedin.com/pulse/real-world-example-smart-contract-marvin-felder/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F3A97-1283-C9AD-8351-10F42CD1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60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EA1FA-AF3E-4522-B8C0-32B955FC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741" y="653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>
                <a:latin typeface="Arial"/>
                <a:ea typeface="+mj-lt"/>
                <a:cs typeface="Arial"/>
              </a:rPr>
              <a:t>Fairness Issues </a:t>
            </a:r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39335E-ECDB-4E19-8909-44E548D9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65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CD1DA9BE-D188-45E7-BE58-770CD354AF71}"/>
              </a:ext>
            </a:extLst>
          </p:cNvPr>
          <p:cNvSpPr txBox="1"/>
          <p:nvPr/>
        </p:nvSpPr>
        <p:spPr>
          <a:xfrm>
            <a:off x="-76977" y="6542076"/>
            <a:ext cx="4835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Image curtsey:  https://timesofindia.indiatimes.com; https://farming.co.uk</a:t>
            </a:r>
          </a:p>
        </p:txBody>
      </p:sp>
      <p:pic>
        <p:nvPicPr>
          <p:cNvPr id="6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0E04C04-7381-4A96-84FB-B4DCD9388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649" y="1227699"/>
            <a:ext cx="4990122" cy="4571814"/>
          </a:xfrm>
          <a:prstGeom prst="rect">
            <a:avLst/>
          </a:prstGeom>
        </p:spPr>
      </p:pic>
      <p:pic>
        <p:nvPicPr>
          <p:cNvPr id="11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BA492E9-4792-4D46-BAA0-A2B82014B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631" y="1227699"/>
            <a:ext cx="3358661" cy="275160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822E8D1-D5A9-4AC8-9DCC-B3F412115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0477" y="1814559"/>
            <a:ext cx="3495430" cy="2965111"/>
          </a:xfrm>
          <a:prstGeom prst="rect">
            <a:avLst/>
          </a:prstGeom>
        </p:spPr>
      </p:pic>
      <p:pic>
        <p:nvPicPr>
          <p:cNvPr id="12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3FCFFE8-96B7-4FE9-A541-E6422CE0E9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864" y="3935524"/>
            <a:ext cx="5400430" cy="2607056"/>
          </a:xfrm>
          <a:prstGeom prst="rect">
            <a:avLst/>
          </a:prstGeom>
        </p:spPr>
      </p:pic>
      <p:pic>
        <p:nvPicPr>
          <p:cNvPr id="13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49409-F5CB-41A6-8FA1-0BA745074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3646494"/>
            <a:ext cx="4784969" cy="32968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213446-4EB6-4B82-9ED7-656744536CCF}"/>
              </a:ext>
            </a:extLst>
          </p:cNvPr>
          <p:cNvSpPr txBox="1"/>
          <p:nvPr/>
        </p:nvSpPr>
        <p:spPr>
          <a:xfrm>
            <a:off x="6263334" y="4764829"/>
            <a:ext cx="41079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Public Procurement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Land Title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Electronic Voting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Beneficial Corporate Ownership Registries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b="1" i="0">
                <a:solidFill>
                  <a:schemeClr val="bg1"/>
                </a:solidFill>
                <a:effectLst/>
                <a:latin typeface="Neue Helvetica W01"/>
              </a:rPr>
              <a:t>Grant Disbursements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4" name="Picture 16" descr="Diagram&#10;&#10;Description automatically generated">
            <a:extLst>
              <a:ext uri="{FF2B5EF4-FFF2-40B4-BE49-F238E27FC236}">
                <a16:creationId xmlns:a16="http://schemas.microsoft.com/office/drawing/2014/main" id="{F6E370BC-BD68-4CA8-98A0-357FFA89F5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45025" y="2724224"/>
            <a:ext cx="2272866" cy="1145780"/>
          </a:xfrm>
          <a:prstGeom prst="rect">
            <a:avLst/>
          </a:prstGeom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4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98"/>
    </mc:Choice>
    <mc:Fallback xmlns="">
      <p:transition spd="slow" advTm="3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3200" b="1">
                <a:latin typeface="Arial" panose="020B0604020202020204" pitchFamily="34" charset="0"/>
                <a:cs typeface="Arial" panose="020B0604020202020204" pitchFamily="34" charset="0"/>
              </a:rPr>
              <a:t>ontents</a:t>
            </a:r>
            <a:endParaRPr lang="en-US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312EE05-5786-443B-88A9-E27EDAE28886}"/>
              </a:ext>
            </a:extLst>
          </p:cNvPr>
          <p:cNvSpPr txBox="1"/>
          <p:nvPr/>
        </p:nvSpPr>
        <p:spPr>
          <a:xfrm>
            <a:off x="1299795" y="2123142"/>
            <a:ext cx="82379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 Contract Background</a:t>
            </a: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Fairness Issues in Smart Contract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i="1" err="1">
                <a:latin typeface="Arial" panose="020B0604020202020204" pitchFamily="34" charset="0"/>
                <a:cs typeface="Arial" panose="020B0604020202020204" pitchFamily="34" charset="0"/>
              </a:rPr>
              <a:t>FairCon</a:t>
            </a: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: Fairness Verification Framework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endParaRPr lang="en-US" altLang="zh-CN" sz="2800" b="1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4E230-2D49-4D37-AEAF-1706D4646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1"/>
    </mc:Choice>
    <mc:Fallback xmlns="">
      <p:transition spd="slow" advTm="2980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838200" y="322084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90B4-F0E4-40B6-B13B-707AF8E5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30EDC6E1-DB75-4F00-8878-3EA132FDFB9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118" y="3261548"/>
            <a:ext cx="5267326" cy="3231327"/>
          </a:xfrm>
          <a:prstGeom prst="rect">
            <a:avLst/>
          </a:prstGeom>
        </p:spPr>
      </p:pic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F77CD64D-D7BA-49BD-9662-2767D3F4A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4088750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15B6162-2369-4DCC-8B3F-956578F15BC2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auction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3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pic>
        <p:nvPicPr>
          <p:cNvPr id="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BA5383-41D6-448C-94E1-9268BA06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90850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975782" y="3380999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55F52E-B979-40F3-BAC5-5CBE71E6DB35}"/>
              </a:ext>
            </a:extLst>
          </p:cNvPr>
          <p:cNvSpPr/>
          <p:nvPr/>
        </p:nvSpPr>
        <p:spPr>
          <a:xfrm>
            <a:off x="660400" y="3841564"/>
            <a:ext cx="3119120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1DC8B0-1C7E-4EF8-B664-1C5F8AA0BC95}"/>
              </a:ext>
            </a:extLst>
          </p:cNvPr>
          <p:cNvSpPr/>
          <p:nvPr/>
        </p:nvSpPr>
        <p:spPr>
          <a:xfrm>
            <a:off x="1302707" y="4320141"/>
            <a:ext cx="932082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CC166B2-C63E-4758-9606-66B18330B102}"/>
              </a:ext>
            </a:extLst>
          </p:cNvPr>
          <p:cNvSpPr/>
          <p:nvPr/>
        </p:nvSpPr>
        <p:spPr>
          <a:xfrm>
            <a:off x="2633354" y="4330082"/>
            <a:ext cx="1024245" cy="198129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D34CF6-C430-43E9-ACAA-17B2FEE6D1A0}"/>
              </a:ext>
            </a:extLst>
          </p:cNvPr>
          <p:cNvSpPr/>
          <p:nvPr/>
        </p:nvSpPr>
        <p:spPr>
          <a:xfrm>
            <a:off x="3883843" y="4320140"/>
            <a:ext cx="841533" cy="208071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5A70A56-E713-4918-8FDF-E833E2916B31}"/>
              </a:ext>
            </a:extLst>
          </p:cNvPr>
          <p:cNvSpPr/>
          <p:nvPr/>
        </p:nvSpPr>
        <p:spPr>
          <a:xfrm>
            <a:off x="935061" y="4979102"/>
            <a:ext cx="2260625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8A3D90-C0BA-4C91-AB76-1F185C9FC4CE}"/>
              </a:ext>
            </a:extLst>
          </p:cNvPr>
          <p:cNvSpPr/>
          <p:nvPr/>
        </p:nvSpPr>
        <p:spPr>
          <a:xfrm>
            <a:off x="935061" y="566139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8A75DD-0562-4CEF-90D3-B0143FD053CE}"/>
              </a:ext>
            </a:extLst>
          </p:cNvPr>
          <p:cNvSpPr/>
          <p:nvPr/>
        </p:nvSpPr>
        <p:spPr>
          <a:xfrm>
            <a:off x="935061" y="5885288"/>
            <a:ext cx="2722538" cy="188025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74EC888-8EC3-4BB7-AC59-A7AE52D1BF67}"/>
              </a:ext>
            </a:extLst>
          </p:cNvPr>
          <p:cNvSpPr txBox="1"/>
          <p:nvPr/>
        </p:nvSpPr>
        <p:spPr>
          <a:xfrm>
            <a:off x="2073898" y="454390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1C157AA-D7DC-4F6C-8FFC-8E3A923CE207}"/>
              </a:ext>
            </a:extLst>
          </p:cNvPr>
          <p:cNvSpPr txBox="1"/>
          <p:nvPr/>
        </p:nvSpPr>
        <p:spPr>
          <a:xfrm>
            <a:off x="2987512" y="456407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6D99B5-BCD1-46B5-8C01-0649D35C2EC2}"/>
              </a:ext>
            </a:extLst>
          </p:cNvPr>
          <p:cNvSpPr txBox="1"/>
          <p:nvPr/>
        </p:nvSpPr>
        <p:spPr>
          <a:xfrm>
            <a:off x="4109558" y="4546046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898E4C0-4790-4ABA-BA09-17E0E1CEBF61}"/>
              </a:ext>
            </a:extLst>
          </p:cNvPr>
          <p:cNvSpPr txBox="1"/>
          <p:nvPr/>
        </p:nvSpPr>
        <p:spPr>
          <a:xfrm>
            <a:off x="3710721" y="300663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FAE0099-2AB1-443F-95AD-B7E269A381B4}"/>
              </a:ext>
            </a:extLst>
          </p:cNvPr>
          <p:cNvSpPr txBox="1"/>
          <p:nvPr/>
        </p:nvSpPr>
        <p:spPr>
          <a:xfrm>
            <a:off x="4390334" y="325553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6B8E5-1C89-4643-A325-EB6B3C177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表格 24">
            <a:extLst>
              <a:ext uri="{FF2B5EF4-FFF2-40B4-BE49-F238E27FC236}">
                <a16:creationId xmlns:a16="http://schemas.microsoft.com/office/drawing/2014/main" id="{AF95C63F-825A-42BA-ACF8-2B220C790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33588"/>
              </p:ext>
            </p:extLst>
          </p:nvPr>
        </p:nvGraphicFramePr>
        <p:xfrm>
          <a:off x="8610601" y="1425236"/>
          <a:ext cx="23431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499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39065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13" name="图形 12">
            <a:extLst>
              <a:ext uri="{FF2B5EF4-FFF2-40B4-BE49-F238E27FC236}">
                <a16:creationId xmlns:a16="http://schemas.microsoft.com/office/drawing/2014/main" id="{894EAE34-EF0A-4BBA-97F9-F318E12486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6381" y="2875666"/>
            <a:ext cx="5270945" cy="32335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620214-B60B-4854-84BE-E8CAB2AF4A01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9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An Auction Smart Contract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1F84E3-8036-48CD-A605-84FF849232C4}"/>
              </a:ext>
            </a:extLst>
          </p:cNvPr>
          <p:cNvSpPr/>
          <p:nvPr/>
        </p:nvSpPr>
        <p:spPr>
          <a:xfrm>
            <a:off x="6657975" y="2752725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9EA4161-0A4E-427D-8AC6-B1DF41F3C5D9}"/>
              </a:ext>
            </a:extLst>
          </p:cNvPr>
          <p:cNvSpPr/>
          <p:nvPr/>
        </p:nvSpPr>
        <p:spPr>
          <a:xfrm>
            <a:off x="6376987" y="3545495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9C3BFE-5B05-4672-AE53-BFDDA56EB8DE}"/>
              </a:ext>
            </a:extLst>
          </p:cNvPr>
          <p:cNvSpPr/>
          <p:nvPr/>
        </p:nvSpPr>
        <p:spPr>
          <a:xfrm>
            <a:off x="6376988" y="4349748"/>
            <a:ext cx="671512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  <a:endParaRPr lang="zh-CN" altLang="en-US"/>
          </a:p>
        </p:txBody>
      </p:sp>
      <p:pic>
        <p:nvPicPr>
          <p:cNvPr id="18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5B323-DC9C-4643-9019-74692FF79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19"/>
          <a:stretch/>
        </p:blipFill>
        <p:spPr>
          <a:xfrm>
            <a:off x="248133" y="2984237"/>
            <a:ext cx="4770684" cy="3550866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D62DC511-7975-4867-AD2E-9692AA2A2922}"/>
              </a:ext>
            </a:extLst>
          </p:cNvPr>
          <p:cNvSpPr txBox="1"/>
          <p:nvPr/>
        </p:nvSpPr>
        <p:spPr>
          <a:xfrm>
            <a:off x="3710721" y="3110891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C861B53-D0DB-47C7-B787-04C9053E42FB}"/>
              </a:ext>
            </a:extLst>
          </p:cNvPr>
          <p:cNvSpPr txBox="1"/>
          <p:nvPr/>
        </p:nvSpPr>
        <p:spPr>
          <a:xfrm>
            <a:off x="4390334" y="3359798"/>
            <a:ext cx="593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F9533A7-84A1-408C-87F7-B27855AB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14" name="表格 24">
            <a:extLst>
              <a:ext uri="{FF2B5EF4-FFF2-40B4-BE49-F238E27FC236}">
                <a16:creationId xmlns:a16="http://schemas.microsoft.com/office/drawing/2014/main" id="{DA3ACC26-03B5-4E7C-9B26-3308688A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63830"/>
              </p:ext>
            </p:extLst>
          </p:nvPr>
        </p:nvGraphicFramePr>
        <p:xfrm>
          <a:off x="8320874" y="1675983"/>
          <a:ext cx="363835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150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54511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55689">
                  <a:extLst>
                    <a:ext uri="{9D8B030D-6E8A-4147-A177-3AD203B41FA5}">
                      <a16:colId xmlns:a16="http://schemas.microsoft.com/office/drawing/2014/main" val="3949019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9" name="图形 8">
            <a:extLst>
              <a:ext uri="{FF2B5EF4-FFF2-40B4-BE49-F238E27FC236}">
                <a16:creationId xmlns:a16="http://schemas.microsoft.com/office/drawing/2014/main" id="{287E5810-4B46-4188-9F0D-402AFF1783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7890" y="2750799"/>
            <a:ext cx="5270945" cy="3233547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E19BEE3E-5262-4F82-9E2D-634348796987}"/>
              </a:ext>
            </a:extLst>
          </p:cNvPr>
          <p:cNvSpPr txBox="1"/>
          <p:nvPr/>
        </p:nvSpPr>
        <p:spPr>
          <a:xfrm>
            <a:off x="8076668" y="5908738"/>
            <a:ext cx="397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$6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114FEE-686F-47AB-B852-E46D036FB71C}"/>
              </a:ext>
            </a:extLst>
          </p:cNvPr>
          <p:cNvSpPr txBox="1"/>
          <p:nvPr/>
        </p:nvSpPr>
        <p:spPr>
          <a:xfrm>
            <a:off x="539261" y="1621064"/>
            <a:ext cx="72396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Open to all bidders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highestBidder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wins the bid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 Latecomer wins when bidding 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en-US" altLang="zh-CN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 the </a:t>
            </a:r>
            <a:r>
              <a:rPr lang="en-US" altLang="zh-CN" b="1" i="1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highestBid</a:t>
            </a:r>
            <a:endParaRPr lang="zh-CN" altLang="en-US" b="1" i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41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87A4D-7D7C-42BF-9F96-597E703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Threats to Smart Contract Fairness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4DCDFD3-0255-4D13-93C9-33A6261E3D37}"/>
              </a:ext>
            </a:extLst>
          </p:cNvPr>
          <p:cNvSpPr/>
          <p:nvPr/>
        </p:nvSpPr>
        <p:spPr>
          <a:xfrm>
            <a:off x="3526631" y="2865050"/>
            <a:ext cx="561975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5131927-7994-458A-9EEB-56D8933A33D3}"/>
              </a:ext>
            </a:extLst>
          </p:cNvPr>
          <p:cNvSpPr/>
          <p:nvPr/>
        </p:nvSpPr>
        <p:spPr>
          <a:xfrm>
            <a:off x="3245643" y="3657820"/>
            <a:ext cx="671513" cy="238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DF783-51F9-44EB-AFA4-AE11CA87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表格 24">
            <a:extLst>
              <a:ext uri="{FF2B5EF4-FFF2-40B4-BE49-F238E27FC236}">
                <a16:creationId xmlns:a16="http://schemas.microsoft.com/office/drawing/2014/main" id="{BD94F2B2-5FEF-421E-8775-A7D254649E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70444"/>
              </p:ext>
            </p:extLst>
          </p:nvPr>
        </p:nvGraphicFramePr>
        <p:xfrm>
          <a:off x="3755622" y="1417127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pic>
        <p:nvPicPr>
          <p:cNvPr id="8" name="图形 7">
            <a:extLst>
              <a:ext uri="{FF2B5EF4-FFF2-40B4-BE49-F238E27FC236}">
                <a16:creationId xmlns:a16="http://schemas.microsoft.com/office/drawing/2014/main" id="{A125A494-AE1F-478C-9D31-43C2CF7319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50" y="3103175"/>
            <a:ext cx="4340426" cy="2662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EB1024-E01B-F84E-9FB3-B085A3E2F5B7}"/>
              </a:ext>
            </a:extLst>
          </p:cNvPr>
          <p:cNvSpPr txBox="1"/>
          <p:nvPr/>
        </p:nvSpPr>
        <p:spPr>
          <a:xfrm>
            <a:off x="454899" y="248941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1. U</a:t>
            </a:r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ntruthful behavior</a:t>
            </a:r>
            <a:endParaRPr lang="en-US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C560AAC5-4440-440B-987D-5963B5AFAB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8837" y="3103175"/>
            <a:ext cx="4614863" cy="2747200"/>
          </a:xfrm>
          <a:prstGeom prst="rect">
            <a:avLst/>
          </a:prstGeom>
        </p:spPr>
      </p:pic>
      <p:sp>
        <p:nvSpPr>
          <p:cNvPr id="9" name="TextBox 11">
            <a:extLst>
              <a:ext uri="{FF2B5EF4-FFF2-40B4-BE49-F238E27FC236}">
                <a16:creationId xmlns:a16="http://schemas.microsoft.com/office/drawing/2014/main" id="{DC61B3EA-F3A0-4342-9874-DE4FA41B137B}"/>
              </a:ext>
            </a:extLst>
          </p:cNvPr>
          <p:cNvSpPr txBox="1"/>
          <p:nvPr/>
        </p:nvSpPr>
        <p:spPr>
          <a:xfrm>
            <a:off x="7622158" y="253591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2. Collusion among players</a:t>
            </a:r>
          </a:p>
        </p:txBody>
      </p:sp>
      <p:graphicFrame>
        <p:nvGraphicFramePr>
          <p:cNvPr id="11" name="表格 24">
            <a:extLst>
              <a:ext uri="{FF2B5EF4-FFF2-40B4-BE49-F238E27FC236}">
                <a16:creationId xmlns:a16="http://schemas.microsoft.com/office/drawing/2014/main" id="{8410844D-7090-45CB-A6A1-F6E255B00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85002"/>
              </p:ext>
            </p:extLst>
          </p:nvPr>
        </p:nvGraphicFramePr>
        <p:xfrm>
          <a:off x="3757614" y="1410284"/>
          <a:ext cx="37185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9272">
                  <a:extLst>
                    <a:ext uri="{9D8B030D-6E8A-4147-A177-3AD203B41FA5}">
                      <a16:colId xmlns:a16="http://schemas.microsoft.com/office/drawing/2014/main" val="1495358524"/>
                    </a:ext>
                  </a:extLst>
                </a:gridCol>
                <a:gridCol w="1446582">
                  <a:extLst>
                    <a:ext uri="{9D8B030D-6E8A-4147-A177-3AD203B41FA5}">
                      <a16:colId xmlns:a16="http://schemas.microsoft.com/office/drawing/2014/main" val="3555199605"/>
                    </a:ext>
                  </a:extLst>
                </a:gridCol>
                <a:gridCol w="1222663">
                  <a:extLst>
                    <a:ext uri="{9D8B030D-6E8A-4147-A177-3AD203B41FA5}">
                      <a16:colId xmlns:a16="http://schemas.microsoft.com/office/drawing/2014/main" val="3360492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Bidder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Valuation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Bid Price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9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70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72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zh-CN" altLang="en-US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zh-CN" altLang="en-US">
                        <a:solidFill>
                          <a:srgbClr val="FF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69294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5605DBD4-187E-47D8-8FF4-7C7EB74501FD}"/>
              </a:ext>
            </a:extLst>
          </p:cNvPr>
          <p:cNvSpPr txBox="1"/>
          <p:nvPr/>
        </p:nvSpPr>
        <p:spPr>
          <a:xfrm>
            <a:off x="454899" y="6040679"/>
            <a:ext cx="5351115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$5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E6F608-3785-45EB-92D4-CA76966A5447}"/>
              </a:ext>
            </a:extLst>
          </p:cNvPr>
          <p:cNvSpPr txBox="1"/>
          <p:nvPr/>
        </p:nvSpPr>
        <p:spPr>
          <a:xfrm>
            <a:off x="7622158" y="5944210"/>
            <a:ext cx="3820123" cy="578882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C wins, and pays $4</a:t>
            </a:r>
            <a:endParaRPr lang="zh-CN" alt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24" descr="A picture containing graffiti&#10;&#10;Description automatically generated">
            <a:extLst>
              <a:ext uri="{FF2B5EF4-FFF2-40B4-BE49-F238E27FC236}">
                <a16:creationId xmlns:a16="http://schemas.microsoft.com/office/drawing/2014/main" id="{0A8269E0-134B-784F-AFED-0A686DCC7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2960" y="1325747"/>
            <a:ext cx="1378480" cy="1212398"/>
          </a:xfrm>
          <a:prstGeom prst="rect">
            <a:avLst/>
          </a:prstGeom>
        </p:spPr>
      </p:pic>
      <p:pic>
        <p:nvPicPr>
          <p:cNvPr id="17" name="Picture 2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E6C19-6A06-9B48-B8B7-72186DC46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271" y="1572445"/>
            <a:ext cx="1863268" cy="9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1|7.4|7|3.6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B90223D5D6AF4EB3B4BA797A1F3B6F" ma:contentTypeVersion="4" ma:contentTypeDescription="Create a new document." ma:contentTypeScope="" ma:versionID="7c3b8ea26e1c974e86fa6aaf4efb3234">
  <xsd:schema xmlns:xsd="http://www.w3.org/2001/XMLSchema" xmlns:xs="http://www.w3.org/2001/XMLSchema" xmlns:p="http://schemas.microsoft.com/office/2006/metadata/properties" xmlns:ns3="3f5de49e-d8c3-4a6d-9d89-f65590eb88c6" targetNamespace="http://schemas.microsoft.com/office/2006/metadata/properties" ma:root="true" ma:fieldsID="beba6e5e6560accf9dae88fb53315c38" ns3:_="">
    <xsd:import namespace="3f5de49e-d8c3-4a6d-9d89-f65590eb88c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5de49e-d8c3-4a6d-9d89-f65590eb88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1DF7C58-7D68-4AFD-AFBB-6B1BA6A0E5EE}">
  <ds:schemaRefs>
    <ds:schemaRef ds:uri="3f5de49e-d8c3-4a6d-9d89-f65590eb88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3FE26FF-3021-47C9-B077-DFC9A3CD92C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FE2571-B29A-4FA8-A42B-4B8B4204B0BD}">
  <ds:schemaRefs>
    <ds:schemaRef ds:uri="http://purl.org/dc/terms/"/>
    <ds:schemaRef ds:uri="http://purl.org/dc/dcmitype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f5de49e-d8c3-4a6d-9d89-f65590eb88c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25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Office Theme</vt:lpstr>
      <vt:lpstr>Office 主题​​</vt:lpstr>
      <vt:lpstr>office theme</vt:lpstr>
      <vt:lpstr>Towards Automated Verification of Smart Contract Fairness</vt:lpstr>
      <vt:lpstr>Smart Contracts</vt:lpstr>
      <vt:lpstr>Car Selling and Buying via Smart Contract</vt:lpstr>
      <vt:lpstr>Fairness Issues </vt:lpstr>
      <vt:lpstr>Contents</vt:lpstr>
      <vt:lpstr>An Auction Smart Contract </vt:lpstr>
      <vt:lpstr>An Auction Smart Contract </vt:lpstr>
      <vt:lpstr>An Auction Smart Contract </vt:lpstr>
      <vt:lpstr>Threats to Smart Contract Fairness</vt:lpstr>
      <vt:lpstr>Smart Contract Fairness Verification</vt:lpstr>
      <vt:lpstr>Fairness Verification Framework (FairCon)</vt:lpstr>
      <vt:lpstr>Fairness Verification Framework (FairCon)</vt:lpstr>
      <vt:lpstr>Fairness Verification Framework (FairCon)</vt:lpstr>
      <vt:lpstr>Fairness Verification Framework (FairCon)</vt:lpstr>
      <vt:lpstr>Evaluation of Property Checking</vt:lpstr>
      <vt:lpstr>Evaluation of Property Checking</vt:lpstr>
      <vt:lpstr>Evaluation of Property Checking Time</vt:lpstr>
      <vt:lpstr>Evaluation of Model Extraction Time</vt:lpstr>
      <vt:lpstr>Evaluation of Fairness Proof</vt:lpstr>
      <vt:lpstr>Summary</vt:lpstr>
      <vt:lpstr>Backup</vt:lpstr>
      <vt:lpstr>Mapping Smart Contract into Mechanism Models </vt:lpstr>
      <vt:lpstr>Smart Contract in Mechanism Design</vt:lpstr>
      <vt:lpstr>Case Study for Smart Contract’s Mechanism Model</vt:lpstr>
      <vt:lpstr>Check Truthfulness property of CryptoRomeAuctionn </vt:lpstr>
      <vt:lpstr>Proof: from k-player to n-player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liuye</dc:creator>
  <cp:revision>7</cp:revision>
  <dcterms:created xsi:type="dcterms:W3CDTF">2020-08-29T03:05:43Z</dcterms:created>
  <dcterms:modified xsi:type="dcterms:W3CDTF">2022-11-15T07:28:38Z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0x01010028B90223D5D6AF4EB3B4BA797A1F3B6F</vt:lpwstr>
  </property>
</Properties>
</file>